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94" r:id="rId28"/>
    <p:sldId id="297" r:id="rId29"/>
    <p:sldId id="284" r:id="rId30"/>
    <p:sldId id="285" r:id="rId31"/>
    <p:sldId id="286" r:id="rId32"/>
    <p:sldId id="295" r:id="rId33"/>
    <p:sldId id="288" r:id="rId34"/>
    <p:sldId id="289" r:id="rId35"/>
    <p:sldId id="290" r:id="rId36"/>
    <p:sldId id="291" r:id="rId37"/>
    <p:sldId id="293"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61"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307665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224440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3008370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60640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160369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337717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628645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366181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2345736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347397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5A348C2-BB5B-4507-A4C2-CD30E914CEF7}" type="datetimeFigureOut">
              <a:rPr lang="zh-CN" altLang="en-US" smtClean="0"/>
              <a:t>2016-8-9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271381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A348C2-BB5B-4507-A4C2-CD30E914CEF7}" type="datetimeFigureOut">
              <a:rPr lang="zh-CN" altLang="en-US" smtClean="0"/>
              <a:t>2016-8-9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3DD35-DA9E-4228-BDDC-091B2EE09FC6}" type="slidenum">
              <a:rPr lang="zh-CN" altLang="en-US" smtClean="0"/>
              <a:t>‹#›</a:t>
            </a:fld>
            <a:endParaRPr lang="zh-CN" altLang="en-US"/>
          </a:p>
        </p:txBody>
      </p:sp>
    </p:spTree>
    <p:extLst>
      <p:ext uri="{BB962C8B-B14F-4D97-AF65-F5344CB8AC3E}">
        <p14:creationId xmlns:p14="http://schemas.microsoft.com/office/powerpoint/2010/main" val="456052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0" y="2607875"/>
            <a:ext cx="9144000" cy="135092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6148" name="Picture 15"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642"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6"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45"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0"/>
          <p:cNvSpPr>
            <a:spLocks noChangeArrowheads="1"/>
          </p:cNvSpPr>
          <p:nvPr/>
        </p:nvSpPr>
        <p:spPr bwMode="auto">
          <a:xfrm>
            <a:off x="0" y="2902559"/>
            <a:ext cx="9144000" cy="146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a:r>
              <a:rPr lang="zh-CN" altLang="en-US" sz="4400" dirty="0">
                <a:solidFill>
                  <a:schemeClr val="bg1"/>
                </a:solidFill>
                <a:latin typeface="微软雅黑" panose="020B0503020204020204" pitchFamily="34" charset="-122"/>
              </a:rPr>
              <a:t>扎实推进“两学一做”学习教育</a:t>
            </a:r>
          </a:p>
          <a:p>
            <a:pPr eaLnBrk="1" hangingPunct="1"/>
            <a:endParaRPr lang="zh-CN" altLang="en-US" sz="4600" dirty="0">
              <a:solidFill>
                <a:schemeClr val="bg1"/>
              </a:solidFill>
              <a:latin typeface="微软雅黑" panose="020B0503020204020204" pitchFamily="34" charset="-122"/>
            </a:endParaRPr>
          </a:p>
        </p:txBody>
      </p:sp>
      <p:sp>
        <p:nvSpPr>
          <p:cNvPr id="8" name="Rectangle 10"/>
          <p:cNvSpPr>
            <a:spLocks noChangeArrowheads="1"/>
          </p:cNvSpPr>
          <p:nvPr/>
        </p:nvSpPr>
        <p:spPr bwMode="auto">
          <a:xfrm>
            <a:off x="587677" y="1707460"/>
            <a:ext cx="4874341" cy="78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4600" dirty="0" smtClean="0">
                <a:solidFill>
                  <a:srgbClr val="FF0000"/>
                </a:solidFill>
                <a:latin typeface="微软雅黑" panose="020B0503020204020204" pitchFamily="34" charset="-122"/>
              </a:rPr>
              <a:t>结合认可工作实际</a:t>
            </a:r>
            <a:endParaRPr lang="zh-CN" altLang="en-US" sz="4600" dirty="0">
              <a:solidFill>
                <a:srgbClr val="FF0000"/>
              </a:solidFill>
              <a:latin typeface="微软雅黑" panose="020B0503020204020204" pitchFamily="34" charset="-122"/>
            </a:endParaRPr>
          </a:p>
        </p:txBody>
      </p:sp>
      <p:sp>
        <p:nvSpPr>
          <p:cNvPr id="2" name="TextBox 1"/>
          <p:cNvSpPr txBox="1"/>
          <p:nvPr/>
        </p:nvSpPr>
        <p:spPr>
          <a:xfrm>
            <a:off x="0" y="5241974"/>
            <a:ext cx="9144000" cy="923330"/>
          </a:xfrm>
          <a:prstGeom prst="rect">
            <a:avLst/>
          </a:prstGeom>
          <a:noFill/>
        </p:spPr>
        <p:txBody>
          <a:bodyPr wrap="square" rtlCol="0">
            <a:spAutoFit/>
          </a:bodyPr>
          <a:lstStyle/>
          <a:p>
            <a:pPr algn="ctr">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认可中心办公室党支部</a:t>
            </a:r>
            <a:endParaRPr lang="en-US" altLang="zh-CN" dirty="0" smtClean="0">
              <a:solidFill>
                <a:srgbClr val="FF0000"/>
              </a:solidFill>
              <a:latin typeface="微软雅黑" panose="020B0503020204020204" pitchFamily="34" charset="-122"/>
              <a:ea typeface="微软雅黑" panose="020B0503020204020204" pitchFamily="34" charset="-122"/>
            </a:endParaRPr>
          </a:p>
          <a:p>
            <a:pPr algn="ctr">
              <a:lnSpc>
                <a:spcPct val="150000"/>
              </a:lnSpc>
            </a:pPr>
            <a:r>
              <a:rPr lang="en-US" altLang="zh-CN" dirty="0" smtClean="0">
                <a:solidFill>
                  <a:srgbClr val="FF0000"/>
                </a:solidFill>
                <a:latin typeface="微软雅黑" panose="020B0503020204020204" pitchFamily="34" charset="-122"/>
                <a:ea typeface="微软雅黑" panose="020B0503020204020204" pitchFamily="34" charset="-122"/>
              </a:rPr>
              <a:t>2016</a:t>
            </a:r>
            <a:r>
              <a:rPr lang="zh-CN" altLang="en-US" dirty="0" smtClean="0">
                <a:solidFill>
                  <a:srgbClr val="FF0000"/>
                </a:solidFill>
                <a:latin typeface="微软雅黑" panose="020B0503020204020204" pitchFamily="34" charset="-122"/>
                <a:ea typeface="微软雅黑" panose="020B0503020204020204" pitchFamily="34" charset="-122"/>
              </a:rPr>
              <a:t>年</a:t>
            </a:r>
            <a:r>
              <a:rPr lang="en-US" altLang="zh-CN" dirty="0" smtClean="0">
                <a:solidFill>
                  <a:srgbClr val="FF0000"/>
                </a:solidFill>
                <a:latin typeface="微软雅黑" panose="020B0503020204020204" pitchFamily="34" charset="-122"/>
                <a:ea typeface="微软雅黑" panose="020B0503020204020204" pitchFamily="34" charset="-122"/>
              </a:rPr>
              <a:t>7</a:t>
            </a:r>
            <a:r>
              <a:rPr lang="zh-CN" altLang="en-US" dirty="0" smtClean="0">
                <a:solidFill>
                  <a:srgbClr val="FF0000"/>
                </a:solidFill>
                <a:latin typeface="微软雅黑" panose="020B0503020204020204" pitchFamily="34" charset="-122"/>
                <a:ea typeface="微软雅黑" panose="020B0503020204020204" pitchFamily="34" charset="-122"/>
              </a:rPr>
              <a:t>月</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0" y="4365104"/>
            <a:ext cx="9144000" cy="461665"/>
          </a:xfrm>
          <a:prstGeom prst="rect">
            <a:avLst/>
          </a:prstGeom>
          <a:noFill/>
        </p:spPr>
        <p:txBody>
          <a:bodyPr wrap="square" rtlCol="0">
            <a:spAutoFit/>
          </a:bodyPr>
          <a:lstStyle/>
          <a:p>
            <a:pPr algn="ctr"/>
            <a:r>
              <a:rPr lang="zh-CN" altLang="en-US" sz="2400" b="1" dirty="0" smtClean="0">
                <a:solidFill>
                  <a:schemeClr val="tx1">
                    <a:lumMod val="65000"/>
                    <a:lumOff val="35000"/>
                  </a:schemeClr>
                </a:solidFill>
                <a:latin typeface="微软雅黑" panose="020B0503020204020204" pitchFamily="34" charset="-122"/>
                <a:ea typeface="微软雅黑" panose="020B0503020204020204" pitchFamily="34" charset="-122"/>
              </a:rPr>
              <a:t>主讲人：蔡 宇</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95637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708920"/>
            <a:ext cx="7430467" cy="1739543"/>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latin typeface="微软雅黑" panose="020B0503020204020204" pitchFamily="34" charset="-122"/>
                <a:ea typeface="微软雅黑" panose="020B0503020204020204" pitchFamily="34" charset="-122"/>
              </a:rPr>
              <a:t>（一）</a:t>
            </a:r>
            <a:r>
              <a:rPr lang="zh-CN" altLang="en-US" dirty="0">
                <a:solidFill>
                  <a:srgbClr val="FF0000"/>
                </a:solidFill>
                <a:latin typeface="微软雅黑" panose="020B0503020204020204" pitchFamily="34" charset="-122"/>
                <a:ea typeface="微软雅黑" panose="020B0503020204020204" pitchFamily="34" charset="-122"/>
              </a:rPr>
              <a:t>认真学习</a:t>
            </a:r>
            <a:r>
              <a:rPr lang="zh-CN" altLang="en-US" dirty="0">
                <a:latin typeface="微软雅黑" panose="020B0503020204020204" pitchFamily="34" charset="-122"/>
                <a:ea typeface="微软雅黑" panose="020B0503020204020204" pitchFamily="34" charset="-122"/>
              </a:rPr>
              <a:t>马克思列宁主义、毛泽东思想、邓小平理论、“三个代表”重要思想和科学发展观，学习党的路线、方针、政策和决议，学习党的基本知识，学习科学、文化、法律和业务知识，努力提高为人民服务的本领。</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grpSp>
        <p:nvGrpSpPr>
          <p:cNvPr id="15368" name="组合 11"/>
          <p:cNvGrpSpPr>
            <a:grpSpLocks/>
          </p:cNvGrpSpPr>
          <p:nvPr/>
        </p:nvGrpSpPr>
        <p:grpSpPr bwMode="auto">
          <a:xfrm>
            <a:off x="970486" y="2175961"/>
            <a:ext cx="1901678" cy="415498"/>
            <a:chOff x="1294606" y="2176096"/>
            <a:chExt cx="2533325" cy="415167"/>
          </a:xfrm>
        </p:grpSpPr>
        <p:sp>
          <p:nvSpPr>
            <p:cNvPr id="15370" name="矩形 9"/>
            <p:cNvSpPr>
              <a:spLocks noChangeArrowheads="1"/>
            </p:cNvSpPr>
            <p:nvPr/>
          </p:nvSpPr>
          <p:spPr bwMode="auto">
            <a:xfrm>
              <a:off x="1429400" y="2176096"/>
              <a:ext cx="2398531"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党员八条义务</a:t>
              </a:r>
            </a:p>
          </p:txBody>
        </p:sp>
        <p:sp>
          <p:nvSpPr>
            <p:cNvPr id="15371"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7" name="Rectangle 24"/>
          <p:cNvSpPr>
            <a:spLocks noChangeArrowheads="1"/>
          </p:cNvSpPr>
          <p:nvPr/>
        </p:nvSpPr>
        <p:spPr bwMode="auto">
          <a:xfrm>
            <a:off x="856171" y="4581128"/>
            <a:ext cx="7430467" cy="1324045"/>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latin typeface="微软雅黑" panose="020B0503020204020204" pitchFamily="34" charset="-122"/>
                <a:ea typeface="微软雅黑" panose="020B0503020204020204" pitchFamily="34" charset="-122"/>
              </a:rPr>
              <a:t>（二）贯彻执行党的基本路线和各项方针、政策，</a:t>
            </a:r>
            <a:r>
              <a:rPr lang="zh-CN" altLang="en-US" dirty="0">
                <a:solidFill>
                  <a:srgbClr val="FF0000"/>
                </a:solidFill>
                <a:latin typeface="微软雅黑" panose="020B0503020204020204" pitchFamily="34" charset="-122"/>
                <a:ea typeface="微软雅黑" panose="020B0503020204020204" pitchFamily="34" charset="-122"/>
              </a:rPr>
              <a:t>带头</a:t>
            </a:r>
            <a:r>
              <a:rPr lang="zh-CN" altLang="en-US" dirty="0">
                <a:latin typeface="微软雅黑" panose="020B0503020204020204" pitchFamily="34" charset="-122"/>
                <a:ea typeface="微软雅黑" panose="020B0503020204020204" pitchFamily="34" charset="-122"/>
              </a:rPr>
              <a:t>参加改革开放和社会主义现代化建设，</a:t>
            </a:r>
            <a:r>
              <a:rPr lang="zh-CN" altLang="en-US" dirty="0">
                <a:solidFill>
                  <a:srgbClr val="FF0000"/>
                </a:solidFill>
                <a:latin typeface="微软雅黑" panose="020B0503020204020204" pitchFamily="34" charset="-122"/>
                <a:ea typeface="微软雅黑" panose="020B0503020204020204" pitchFamily="34" charset="-122"/>
              </a:rPr>
              <a:t>带动</a:t>
            </a:r>
            <a:r>
              <a:rPr lang="zh-CN" altLang="en-US" dirty="0">
                <a:latin typeface="微软雅黑" panose="020B0503020204020204" pitchFamily="34" charset="-122"/>
                <a:ea typeface="微软雅黑" panose="020B0503020204020204" pitchFamily="34" charset="-122"/>
              </a:rPr>
              <a:t>群众为经济发展和社会进步艰苦奋斗，在生产、工作、学习和社会生活中起先锋模范作用。</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sp>
        <p:nvSpPr>
          <p:cNvPr id="12"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3"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党 员</a:t>
            </a:r>
            <a:endParaRPr lang="zh-CN" altLang="en-US" sz="2000" dirty="0">
              <a:solidFill>
                <a:srgbClr val="FF0000"/>
              </a:solidFill>
            </a:endParaRPr>
          </a:p>
        </p:txBody>
      </p:sp>
      <p:sp>
        <p:nvSpPr>
          <p:cNvPr id="14"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5"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16" name="TextBox 15"/>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8150771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754883"/>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latin typeface="微软雅黑" panose="020B0503020204020204" pitchFamily="34" charset="-122"/>
                <a:ea typeface="微软雅黑" panose="020B0503020204020204" pitchFamily="34" charset="-122"/>
              </a:rPr>
              <a:t>（三）坚持</a:t>
            </a:r>
            <a:r>
              <a:rPr lang="zh-CN" altLang="en-US" dirty="0">
                <a:solidFill>
                  <a:srgbClr val="FF0000"/>
                </a:solidFill>
                <a:latin typeface="微软雅黑" panose="020B0503020204020204" pitchFamily="34" charset="-122"/>
                <a:ea typeface="微软雅黑" panose="020B0503020204020204" pitchFamily="34" charset="-122"/>
              </a:rPr>
              <a:t>党和人民的利益高于一切</a:t>
            </a:r>
            <a:r>
              <a:rPr lang="zh-CN" altLang="en-US" dirty="0">
                <a:latin typeface="微软雅黑" panose="020B0503020204020204" pitchFamily="34" charset="-122"/>
                <a:ea typeface="微软雅黑" panose="020B0503020204020204" pitchFamily="34" charset="-122"/>
              </a:rPr>
              <a:t>，个人利益服从党和人民的利益，吃苦在前，享受在后，克己奉公，多做贡献。</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grpSp>
        <p:nvGrpSpPr>
          <p:cNvPr id="16392" name="组合 11"/>
          <p:cNvGrpSpPr>
            <a:grpSpLocks/>
          </p:cNvGrpSpPr>
          <p:nvPr/>
        </p:nvGrpSpPr>
        <p:grpSpPr bwMode="auto">
          <a:xfrm>
            <a:off x="970486" y="2175961"/>
            <a:ext cx="1901678" cy="415498"/>
            <a:chOff x="1294606" y="2176096"/>
            <a:chExt cx="2533325" cy="415167"/>
          </a:xfrm>
        </p:grpSpPr>
        <p:sp>
          <p:nvSpPr>
            <p:cNvPr id="16395" name="矩形 9"/>
            <p:cNvSpPr>
              <a:spLocks noChangeArrowheads="1"/>
            </p:cNvSpPr>
            <p:nvPr/>
          </p:nvSpPr>
          <p:spPr bwMode="auto">
            <a:xfrm>
              <a:off x="1429400" y="2176096"/>
              <a:ext cx="2398531"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党员八条义务</a:t>
              </a:r>
            </a:p>
          </p:txBody>
        </p:sp>
        <p:sp>
          <p:nvSpPr>
            <p:cNvPr id="16396"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7" name="Rectangle 24"/>
          <p:cNvSpPr>
            <a:spLocks noChangeArrowheads="1"/>
          </p:cNvSpPr>
          <p:nvPr/>
        </p:nvSpPr>
        <p:spPr bwMode="auto">
          <a:xfrm>
            <a:off x="856171" y="3825403"/>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latin typeface="微软雅黑" panose="020B0503020204020204" pitchFamily="34" charset="-122"/>
                <a:ea typeface="微软雅黑" panose="020B0503020204020204" pitchFamily="34" charset="-122"/>
              </a:rPr>
              <a:t>（四）自觉</a:t>
            </a:r>
            <a:r>
              <a:rPr lang="zh-CN" altLang="en-US" dirty="0">
                <a:solidFill>
                  <a:srgbClr val="FF0000"/>
                </a:solidFill>
                <a:latin typeface="微软雅黑" panose="020B0503020204020204" pitchFamily="34" charset="-122"/>
                <a:ea typeface="微软雅黑" panose="020B0503020204020204" pitchFamily="34" charset="-122"/>
              </a:rPr>
              <a:t>遵守党的纪律，模范遵守国家的法律法规</a:t>
            </a:r>
            <a:r>
              <a:rPr lang="zh-CN" altLang="en-US" dirty="0">
                <a:latin typeface="微软雅黑" panose="020B0503020204020204" pitchFamily="34" charset="-122"/>
                <a:ea typeface="微软雅黑" panose="020B0503020204020204" pitchFamily="34" charset="-122"/>
              </a:rPr>
              <a:t>，严格保守党和国家的秘密，执行党的决定，服从组织分配，积极完成党的任务。</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sp>
        <p:nvSpPr>
          <p:cNvPr id="12" name="Rectangle 24"/>
          <p:cNvSpPr>
            <a:spLocks noChangeArrowheads="1"/>
          </p:cNvSpPr>
          <p:nvPr/>
        </p:nvSpPr>
        <p:spPr bwMode="auto">
          <a:xfrm>
            <a:off x="856171" y="4896717"/>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latin typeface="微软雅黑" panose="020B0503020204020204" pitchFamily="34" charset="-122"/>
                <a:ea typeface="微软雅黑" panose="020B0503020204020204" pitchFamily="34" charset="-122"/>
              </a:rPr>
              <a:t>（五）维护党的团结和统一，对党</a:t>
            </a:r>
            <a:r>
              <a:rPr lang="zh-CN" altLang="en-US" dirty="0">
                <a:solidFill>
                  <a:srgbClr val="FF0000"/>
                </a:solidFill>
                <a:latin typeface="微软雅黑" panose="020B0503020204020204" pitchFamily="34" charset="-122"/>
                <a:ea typeface="微软雅黑" panose="020B0503020204020204" pitchFamily="34" charset="-122"/>
              </a:rPr>
              <a:t>忠诚老实，言行一致</a:t>
            </a:r>
            <a:r>
              <a:rPr lang="zh-CN" altLang="en-US" dirty="0">
                <a:latin typeface="微软雅黑" panose="020B0503020204020204" pitchFamily="34" charset="-122"/>
                <a:ea typeface="微软雅黑" panose="020B0503020204020204" pitchFamily="34" charset="-122"/>
              </a:rPr>
              <a:t>，坚决反对一切派别组织和小集团活动，反对阳奉阴违的两面派行为和一切阴谋诡计。</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sp>
        <p:nvSpPr>
          <p:cNvPr id="13"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4"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党 员</a:t>
            </a:r>
            <a:endParaRPr lang="zh-CN" altLang="en-US" sz="2000" dirty="0">
              <a:solidFill>
                <a:srgbClr val="FF0000"/>
              </a:solidFill>
            </a:endParaRPr>
          </a:p>
        </p:txBody>
      </p:sp>
      <p:sp>
        <p:nvSpPr>
          <p:cNvPr id="15"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6"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18" name="TextBox 17"/>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9238975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792266"/>
            <a:ext cx="7430467" cy="770047"/>
          </a:xfrm>
          <a:prstGeom prst="rect">
            <a:avLst/>
          </a:prstGeom>
          <a:noFill/>
          <a:ln w="9525">
            <a:noFill/>
            <a:miter lim="800000"/>
            <a:headEnd/>
            <a:tailEnd/>
          </a:ln>
        </p:spPr>
        <p:txBody>
          <a:bodyPr lIns="76800" tIns="38400" rIns="76800" bIns="38400" anchor="ctr">
            <a:spAutoFit/>
          </a:bodyPr>
          <a:lstStyle/>
          <a:p>
            <a:pPr eaLnBrk="1" hangingPunct="1">
              <a:lnSpc>
                <a:spcPct val="125000"/>
              </a:lnSpc>
              <a:defRPr/>
            </a:pPr>
            <a:r>
              <a:rPr lang="zh-CN" altLang="en-US" dirty="0">
                <a:latin typeface="微软雅黑" panose="020B0503020204020204" pitchFamily="34" charset="-122"/>
                <a:ea typeface="微软雅黑" panose="020B0503020204020204" pitchFamily="34" charset="-122"/>
              </a:rPr>
              <a:t>（六）切实开展</a:t>
            </a:r>
            <a:r>
              <a:rPr lang="zh-CN" altLang="en-US" dirty="0">
                <a:solidFill>
                  <a:srgbClr val="FF0000"/>
                </a:solidFill>
                <a:latin typeface="微软雅黑" panose="020B0503020204020204" pitchFamily="34" charset="-122"/>
                <a:ea typeface="微软雅黑" panose="020B0503020204020204" pitchFamily="34" charset="-122"/>
              </a:rPr>
              <a:t>批评和自我批评</a:t>
            </a:r>
            <a:r>
              <a:rPr lang="zh-CN" altLang="en-US" dirty="0">
                <a:latin typeface="微软雅黑" panose="020B0503020204020204" pitchFamily="34" charset="-122"/>
                <a:ea typeface="微软雅黑" panose="020B0503020204020204" pitchFamily="34" charset="-122"/>
              </a:rPr>
              <a:t>，勇于揭露和纠正工作中的缺点、错误，坚决同消极腐败现象作斗争。</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grpSp>
        <p:nvGrpSpPr>
          <p:cNvPr id="17416" name="组合 11"/>
          <p:cNvGrpSpPr>
            <a:grpSpLocks/>
          </p:cNvGrpSpPr>
          <p:nvPr/>
        </p:nvGrpSpPr>
        <p:grpSpPr bwMode="auto">
          <a:xfrm>
            <a:off x="970486" y="2175961"/>
            <a:ext cx="1901678" cy="415498"/>
            <a:chOff x="1294606" y="2176096"/>
            <a:chExt cx="2533325" cy="415167"/>
          </a:xfrm>
        </p:grpSpPr>
        <p:sp>
          <p:nvSpPr>
            <p:cNvPr id="17419" name="矩形 9"/>
            <p:cNvSpPr>
              <a:spLocks noChangeArrowheads="1"/>
            </p:cNvSpPr>
            <p:nvPr/>
          </p:nvSpPr>
          <p:spPr bwMode="auto">
            <a:xfrm>
              <a:off x="1429400" y="2176096"/>
              <a:ext cx="2398531"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党员八条义务</a:t>
              </a:r>
            </a:p>
          </p:txBody>
        </p:sp>
        <p:sp>
          <p:nvSpPr>
            <p:cNvPr id="17420"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7" name="Rectangle 24"/>
          <p:cNvSpPr>
            <a:spLocks noChangeArrowheads="1"/>
          </p:cNvSpPr>
          <p:nvPr/>
        </p:nvSpPr>
        <p:spPr bwMode="auto">
          <a:xfrm>
            <a:off x="856171" y="3862786"/>
            <a:ext cx="7430467" cy="770047"/>
          </a:xfrm>
          <a:prstGeom prst="rect">
            <a:avLst/>
          </a:prstGeom>
          <a:noFill/>
          <a:ln w="9525">
            <a:noFill/>
            <a:miter lim="800000"/>
            <a:headEnd/>
            <a:tailEnd/>
          </a:ln>
        </p:spPr>
        <p:txBody>
          <a:bodyPr lIns="76800" tIns="38400" rIns="76800" bIns="38400" anchor="ctr">
            <a:spAutoFit/>
          </a:bodyPr>
          <a:lstStyle/>
          <a:p>
            <a:pPr eaLnBrk="1" hangingPunct="1">
              <a:lnSpc>
                <a:spcPct val="125000"/>
              </a:lnSpc>
              <a:defRPr/>
            </a:pPr>
            <a:r>
              <a:rPr lang="zh-CN" altLang="en-US" dirty="0">
                <a:latin typeface="微软雅黑" panose="020B0503020204020204" pitchFamily="34" charset="-122"/>
                <a:ea typeface="微软雅黑" panose="020B0503020204020204" pitchFamily="34" charset="-122"/>
              </a:rPr>
              <a:t>（七）</a:t>
            </a:r>
            <a:r>
              <a:rPr lang="zh-CN" altLang="en-US" dirty="0">
                <a:solidFill>
                  <a:srgbClr val="FF0000"/>
                </a:solidFill>
                <a:latin typeface="微软雅黑" panose="020B0503020204020204" pitchFamily="34" charset="-122"/>
                <a:ea typeface="微软雅黑" panose="020B0503020204020204" pitchFamily="34" charset="-122"/>
              </a:rPr>
              <a:t>密切联系群众</a:t>
            </a:r>
            <a:r>
              <a:rPr lang="zh-CN" altLang="en-US" dirty="0">
                <a:latin typeface="微软雅黑" panose="020B0503020204020204" pitchFamily="34" charset="-122"/>
                <a:ea typeface="微软雅黑" panose="020B0503020204020204" pitchFamily="34" charset="-122"/>
              </a:rPr>
              <a:t>，向群众宣传党的主张，遇事同群众商量，及时向党反映群众的意见和要求，维护群众的正当利益。</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sp>
        <p:nvSpPr>
          <p:cNvPr id="12" name="Rectangle 24"/>
          <p:cNvSpPr>
            <a:spLocks noChangeArrowheads="1"/>
          </p:cNvSpPr>
          <p:nvPr/>
        </p:nvSpPr>
        <p:spPr bwMode="auto">
          <a:xfrm>
            <a:off x="856171" y="4832984"/>
            <a:ext cx="7430467" cy="1116296"/>
          </a:xfrm>
          <a:prstGeom prst="rect">
            <a:avLst/>
          </a:prstGeom>
          <a:noFill/>
          <a:ln w="9525">
            <a:noFill/>
            <a:miter lim="800000"/>
            <a:headEnd/>
            <a:tailEnd/>
          </a:ln>
        </p:spPr>
        <p:txBody>
          <a:bodyPr lIns="76800" tIns="38400" rIns="76800" bIns="38400" anchor="ctr">
            <a:spAutoFit/>
          </a:bodyPr>
          <a:lstStyle/>
          <a:p>
            <a:pPr eaLnBrk="1" hangingPunct="1">
              <a:lnSpc>
                <a:spcPct val="125000"/>
              </a:lnSpc>
              <a:defRPr/>
            </a:pPr>
            <a:r>
              <a:rPr lang="zh-CN" altLang="en-US" dirty="0">
                <a:latin typeface="微软雅黑" panose="020B0503020204020204" pitchFamily="34" charset="-122"/>
                <a:ea typeface="微软雅黑" panose="020B0503020204020204" pitchFamily="34" charset="-122"/>
              </a:rPr>
              <a:t>（八）发扬</a:t>
            </a:r>
            <a:r>
              <a:rPr lang="zh-CN" altLang="en-US" dirty="0">
                <a:solidFill>
                  <a:srgbClr val="FF0000"/>
                </a:solidFill>
                <a:latin typeface="微软雅黑" panose="020B0503020204020204" pitchFamily="34" charset="-122"/>
                <a:ea typeface="微软雅黑" panose="020B0503020204020204" pitchFamily="34" charset="-122"/>
              </a:rPr>
              <a:t>社会主义新风尚</a:t>
            </a:r>
            <a:r>
              <a:rPr lang="zh-CN" altLang="en-US" dirty="0">
                <a:latin typeface="微软雅黑" panose="020B0503020204020204" pitchFamily="34" charset="-122"/>
                <a:ea typeface="微软雅黑" panose="020B0503020204020204" pitchFamily="34" charset="-122"/>
              </a:rPr>
              <a:t>，带头实践社会主义荣辱观，提倡共产主义道德，为了保护国家和人民的利益，在一切困难和危险的时刻挺身而出，英勇斗争，不怕牺牲。</a:t>
            </a:r>
            <a:endParaRPr lang="zh-CN" altLang="en-US" dirty="0">
              <a:solidFill>
                <a:schemeClr val="tx1">
                  <a:lumMod val="75000"/>
                  <a:lumOff val="25000"/>
                </a:schemeClr>
              </a:solidFill>
              <a:latin typeface="微软雅黑" pitchFamily="34" charset="-122"/>
              <a:ea typeface="微软雅黑" panose="020B0503020204020204" pitchFamily="34" charset="-122"/>
            </a:endParaRPr>
          </a:p>
        </p:txBody>
      </p:sp>
      <p:sp>
        <p:nvSpPr>
          <p:cNvPr id="13"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5"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6"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18" name="TextBox 17"/>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19"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党 员</a:t>
            </a:r>
            <a:endParaRPr lang="zh-CN" altLang="en-US" sz="2000" dirty="0">
              <a:solidFill>
                <a:srgbClr val="FF0000"/>
              </a:solidFill>
            </a:endParaRPr>
          </a:p>
        </p:txBody>
      </p:sp>
    </p:spTree>
    <p:extLst>
      <p:ext uri="{BB962C8B-B14F-4D97-AF65-F5344CB8AC3E}">
        <p14:creationId xmlns:p14="http://schemas.microsoft.com/office/powerpoint/2010/main" val="95072085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681019"/>
            <a:ext cx="7430467" cy="1324045"/>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我志愿加入中国共产党，拥护党的纲领，遵守党的章程，履行党员义务，执行党的决定，严守党的纪律，保守党的秘密，对党忠诚，积极工作，为共产主义奋斗终身，随时准备为党和人民牺牲一切，永不叛党。</a:t>
            </a:r>
          </a:p>
        </p:txBody>
      </p:sp>
      <p:grpSp>
        <p:nvGrpSpPr>
          <p:cNvPr id="18440" name="组合 11"/>
          <p:cNvGrpSpPr>
            <a:grpSpLocks/>
          </p:cNvGrpSpPr>
          <p:nvPr/>
        </p:nvGrpSpPr>
        <p:grpSpPr bwMode="auto">
          <a:xfrm>
            <a:off x="970486" y="2175961"/>
            <a:ext cx="1363016" cy="415498"/>
            <a:chOff x="1294606" y="2176096"/>
            <a:chExt cx="1816700" cy="415167"/>
          </a:xfrm>
        </p:grpSpPr>
        <p:sp>
          <p:nvSpPr>
            <p:cNvPr id="18450" name="矩形 9"/>
            <p:cNvSpPr>
              <a:spLocks noChangeArrowheads="1"/>
            </p:cNvSpPr>
            <p:nvPr/>
          </p:nvSpPr>
          <p:spPr bwMode="auto">
            <a:xfrm>
              <a:off x="1429400" y="2176096"/>
              <a:ext cx="1681906"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入党誓词</a:t>
              </a:r>
            </a:p>
          </p:txBody>
        </p:sp>
        <p:sp>
          <p:nvSpPr>
            <p:cNvPr id="18451"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18441" name="组合 20"/>
          <p:cNvGrpSpPr>
            <a:grpSpLocks/>
          </p:cNvGrpSpPr>
          <p:nvPr/>
        </p:nvGrpSpPr>
        <p:grpSpPr bwMode="auto">
          <a:xfrm>
            <a:off x="856170" y="4473632"/>
            <a:ext cx="3211774" cy="971592"/>
            <a:chOff x="1142205" y="4039394"/>
            <a:chExt cx="4281808" cy="972249"/>
          </a:xfrm>
        </p:grpSpPr>
        <p:grpSp>
          <p:nvGrpSpPr>
            <p:cNvPr id="18446" name="组合 12"/>
            <p:cNvGrpSpPr>
              <a:grpSpLocks/>
            </p:cNvGrpSpPr>
            <p:nvPr/>
          </p:nvGrpSpPr>
          <p:grpSpPr bwMode="auto">
            <a:xfrm>
              <a:off x="1294606" y="4039394"/>
              <a:ext cx="1458060" cy="415779"/>
              <a:chOff x="1294606" y="2176096"/>
              <a:chExt cx="1458060" cy="415779"/>
            </a:xfrm>
          </p:grpSpPr>
          <p:sp>
            <p:nvSpPr>
              <p:cNvPr id="18448" name="矩形 13"/>
              <p:cNvSpPr>
                <a:spLocks noChangeArrowheads="1"/>
              </p:cNvSpPr>
              <p:nvPr/>
            </p:nvSpPr>
            <p:spPr bwMode="auto">
              <a:xfrm>
                <a:off x="1429400" y="2176096"/>
                <a:ext cx="1323266" cy="41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预备期</a:t>
                </a:r>
              </a:p>
            </p:txBody>
          </p:sp>
          <p:sp>
            <p:nvSpPr>
              <p:cNvPr id="18449"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1142205" y="4572764"/>
              <a:ext cx="4281808" cy="438879"/>
            </a:xfrm>
            <a:prstGeom prst="rect">
              <a:avLst/>
            </a:prstGeom>
            <a:noFill/>
            <a:ln w="9525">
              <a:noFill/>
              <a:miter lim="800000"/>
              <a:headEnd/>
              <a:tailEnd/>
            </a:ln>
          </p:spPr>
          <p:txBody>
            <a:bodyPr wrap="square" anchor="ctr">
              <a:spAutoFit/>
            </a:bodyPr>
            <a:lstStyle/>
            <a:p>
              <a:pPr eaLnBrk="1" hangingPunct="1">
                <a:lnSpc>
                  <a:spcPct val="125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从支部大会通过算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起，一年</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442" name="组合 12"/>
          <p:cNvGrpSpPr>
            <a:grpSpLocks/>
          </p:cNvGrpSpPr>
          <p:nvPr/>
        </p:nvGrpSpPr>
        <p:grpSpPr bwMode="auto">
          <a:xfrm>
            <a:off x="4686316" y="4473630"/>
            <a:ext cx="1363016" cy="415498"/>
            <a:chOff x="1294606" y="2176096"/>
            <a:chExt cx="1816700" cy="416759"/>
          </a:xfrm>
        </p:grpSpPr>
        <p:sp>
          <p:nvSpPr>
            <p:cNvPr id="18444" name="矩形 17"/>
            <p:cNvSpPr>
              <a:spLocks noChangeArrowheads="1"/>
            </p:cNvSpPr>
            <p:nvPr/>
          </p:nvSpPr>
          <p:spPr bwMode="auto">
            <a:xfrm>
              <a:off x="1429400" y="2176096"/>
              <a:ext cx="1681906"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党龄计算</a:t>
              </a:r>
            </a:p>
          </p:txBody>
        </p:sp>
        <p:sp>
          <p:nvSpPr>
            <p:cNvPr id="18445" name="矩形 18"/>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20" name="Rectangle 24"/>
          <p:cNvSpPr>
            <a:spLocks noChangeArrowheads="1"/>
          </p:cNvSpPr>
          <p:nvPr/>
        </p:nvSpPr>
        <p:spPr bwMode="auto">
          <a:xfrm>
            <a:off x="4572000" y="4998160"/>
            <a:ext cx="3948429" cy="423799"/>
          </a:xfrm>
          <a:prstGeom prst="rect">
            <a:avLst/>
          </a:prstGeom>
          <a:noFill/>
          <a:ln w="9525">
            <a:noFill/>
            <a:miter lim="800000"/>
            <a:headEnd/>
            <a:tailEnd/>
          </a:ln>
        </p:spPr>
        <p:txBody>
          <a:bodyPr wrap="square" lIns="76800" tIns="38400" rIns="76800" bIns="38400" anchor="ctr">
            <a:spAutoFit/>
          </a:bodyPr>
          <a:lstStyle/>
          <a:p>
            <a:pPr eaLnBrk="1" hangingPunct="1">
              <a:lnSpc>
                <a:spcPct val="125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从预备期满转为正式党员之日算</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起</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3"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4"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25" name="TextBox 24"/>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26"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党 员</a:t>
            </a:r>
            <a:endParaRPr lang="zh-CN" altLang="en-US" sz="2000" dirty="0">
              <a:solidFill>
                <a:srgbClr val="FF0000"/>
              </a:solidFill>
            </a:endParaRPr>
          </a:p>
        </p:txBody>
      </p:sp>
    </p:spTree>
    <p:extLst>
      <p:ext uri="{BB962C8B-B14F-4D97-AF65-F5344CB8AC3E}">
        <p14:creationId xmlns:p14="http://schemas.microsoft.com/office/powerpoint/2010/main" val="149607203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19460" name="组合 26"/>
          <p:cNvGrpSpPr>
            <a:grpSpLocks/>
          </p:cNvGrpSpPr>
          <p:nvPr/>
        </p:nvGrpSpPr>
        <p:grpSpPr bwMode="auto">
          <a:xfrm>
            <a:off x="856171" y="2175961"/>
            <a:ext cx="7430467" cy="968781"/>
            <a:chOff x="1142206" y="2176096"/>
            <a:chExt cx="9906000" cy="969160"/>
          </a:xfrm>
        </p:grpSpPr>
        <p:sp>
          <p:nvSpPr>
            <p:cNvPr id="7173" name="Rectangle 24"/>
            <p:cNvSpPr>
              <a:spLocks noChangeArrowheads="1"/>
            </p:cNvSpPr>
            <p:nvPr/>
          </p:nvSpPr>
          <p:spPr bwMode="auto">
            <a:xfrm>
              <a:off x="1142206" y="2637227"/>
              <a:ext cx="9906000" cy="508029"/>
            </a:xfrm>
            <a:prstGeom prst="rect">
              <a:avLst/>
            </a:prstGeom>
            <a:noFill/>
            <a:ln w="9525">
              <a:noFill/>
              <a:miter lim="800000"/>
              <a:headEnd/>
              <a:tailEnd/>
            </a:ln>
          </p:spPr>
          <p:txBody>
            <a:bodyPr anchor="ctr">
              <a:spAutoFit/>
            </a:bodyPr>
            <a:lstStyle/>
            <a:p>
              <a:pPr eaLnBrk="1" hangingPunct="1">
                <a:lnSpc>
                  <a:spcPct val="150000"/>
                </a:lnSpc>
                <a:defRPr/>
              </a:pPr>
              <a:r>
                <a:rPr lang="zh-CN" altLang="en-US" dirty="0">
                  <a:solidFill>
                    <a:schemeClr val="tx1">
                      <a:lumMod val="75000"/>
                      <a:lumOff val="25000"/>
                    </a:schemeClr>
                  </a:solidFill>
                  <a:latin typeface="微软雅黑" pitchFamily="34" charset="-122"/>
                  <a:ea typeface="微软雅黑" panose="020B0503020204020204" pitchFamily="34" charset="-122"/>
                </a:rPr>
                <a:t>党的全国代表大会每五年举行一</a:t>
              </a:r>
              <a:r>
                <a:rPr lang="zh-CN" altLang="en-US" dirty="0" smtClean="0">
                  <a:solidFill>
                    <a:schemeClr val="tx1">
                      <a:lumMod val="75000"/>
                      <a:lumOff val="25000"/>
                    </a:schemeClr>
                  </a:solidFill>
                  <a:latin typeface="微软雅黑" pitchFamily="34" charset="-122"/>
                  <a:ea typeface="微软雅黑" panose="020B0503020204020204" pitchFamily="34" charset="-122"/>
                </a:rPr>
                <a:t>次 </a:t>
              </a:r>
              <a:r>
                <a:rPr lang="zh-CN" altLang="en-US" sz="1400" b="1" dirty="0">
                  <a:solidFill>
                    <a:srgbClr val="FF0000"/>
                  </a:solidFill>
                  <a:latin typeface="微软雅黑" pitchFamily="34" charset="-122"/>
                  <a:ea typeface="微软雅黑" panose="020B0503020204020204" pitchFamily="34" charset="-122"/>
                </a:rPr>
                <a:t>（</a:t>
              </a:r>
              <a:r>
                <a:rPr lang="zh-CN" altLang="en-US" sz="1400" b="1" dirty="0" smtClean="0">
                  <a:solidFill>
                    <a:srgbClr val="FF0000"/>
                  </a:solidFill>
                  <a:latin typeface="微软雅黑" pitchFamily="34" charset="-122"/>
                  <a:ea typeface="微软雅黑" panose="020B0503020204020204" pitchFamily="34" charset="-122"/>
                </a:rPr>
                <a:t>最近一</a:t>
              </a:r>
              <a:r>
                <a:rPr lang="zh-CN" altLang="en-US" sz="1400" b="1" dirty="0">
                  <a:solidFill>
                    <a:srgbClr val="FF0000"/>
                  </a:solidFill>
                  <a:latin typeface="微软雅黑" pitchFamily="34" charset="-122"/>
                  <a:ea typeface="微软雅黑" panose="020B0503020204020204" pitchFamily="34" charset="-122"/>
                </a:rPr>
                <a:t>次党代会：</a:t>
              </a:r>
              <a:r>
                <a:rPr lang="en-US" altLang="zh-CN" sz="1400" b="1" dirty="0">
                  <a:solidFill>
                    <a:srgbClr val="FF0000"/>
                  </a:solidFill>
                  <a:latin typeface="微软雅黑" pitchFamily="34" charset="-122"/>
                  <a:ea typeface="微软雅黑" panose="020B0503020204020204" pitchFamily="34" charset="-122"/>
                </a:rPr>
                <a:t>2017</a:t>
              </a:r>
              <a:r>
                <a:rPr lang="zh-CN" altLang="en-US" sz="1400" b="1" dirty="0">
                  <a:solidFill>
                    <a:srgbClr val="FF0000"/>
                  </a:solidFill>
                  <a:latin typeface="微软雅黑" pitchFamily="34" charset="-122"/>
                  <a:ea typeface="微软雅黑" panose="020B0503020204020204" pitchFamily="34" charset="-122"/>
                </a:rPr>
                <a:t>年党的十九大）</a:t>
              </a:r>
            </a:p>
          </p:txBody>
        </p:sp>
        <p:grpSp>
          <p:nvGrpSpPr>
            <p:cNvPr id="19472" name="组合 11"/>
            <p:cNvGrpSpPr>
              <a:grpSpLocks/>
            </p:cNvGrpSpPr>
            <p:nvPr/>
          </p:nvGrpSpPr>
          <p:grpSpPr bwMode="auto">
            <a:xfrm>
              <a:off x="1294606" y="2176096"/>
              <a:ext cx="2535139" cy="415661"/>
              <a:chOff x="1294606" y="2176096"/>
              <a:chExt cx="2535139" cy="415661"/>
            </a:xfrm>
          </p:grpSpPr>
          <p:sp>
            <p:nvSpPr>
              <p:cNvPr id="19473" name="矩形 9"/>
              <p:cNvSpPr>
                <a:spLocks noChangeArrowheads="1"/>
              </p:cNvSpPr>
              <p:nvPr/>
            </p:nvSpPr>
            <p:spPr bwMode="auto">
              <a:xfrm>
                <a:off x="1429400" y="2176096"/>
                <a:ext cx="2400345" cy="415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党的中央组织</a:t>
                </a:r>
              </a:p>
            </p:txBody>
          </p:sp>
          <p:sp>
            <p:nvSpPr>
              <p:cNvPr id="19474"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grpSp>
        <p:nvGrpSpPr>
          <p:cNvPr id="19461" name="组合 25"/>
          <p:cNvGrpSpPr>
            <a:grpSpLocks/>
          </p:cNvGrpSpPr>
          <p:nvPr/>
        </p:nvGrpSpPr>
        <p:grpSpPr bwMode="auto">
          <a:xfrm>
            <a:off x="856171" y="3287873"/>
            <a:ext cx="7258995" cy="1289631"/>
            <a:chOff x="1142206" y="3254564"/>
            <a:chExt cx="9677400" cy="1288969"/>
          </a:xfrm>
        </p:grpSpPr>
        <p:grpSp>
          <p:nvGrpSpPr>
            <p:cNvPr id="19467" name="组合 12"/>
            <p:cNvGrpSpPr>
              <a:grpSpLocks/>
            </p:cNvGrpSpPr>
            <p:nvPr/>
          </p:nvGrpSpPr>
          <p:grpSpPr bwMode="auto">
            <a:xfrm>
              <a:off x="1294606" y="3254564"/>
              <a:ext cx="2535139" cy="415285"/>
              <a:chOff x="1294606" y="2176096"/>
              <a:chExt cx="2535139" cy="415285"/>
            </a:xfrm>
          </p:grpSpPr>
          <p:sp>
            <p:nvSpPr>
              <p:cNvPr id="19469" name="矩形 13"/>
              <p:cNvSpPr>
                <a:spLocks noChangeArrowheads="1"/>
              </p:cNvSpPr>
              <p:nvPr/>
            </p:nvSpPr>
            <p:spPr bwMode="auto">
              <a:xfrm>
                <a:off x="1429400" y="2176096"/>
                <a:ext cx="2400345" cy="41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dirty="0">
                    <a:solidFill>
                      <a:srgbClr val="FF0000"/>
                    </a:solidFill>
                  </a:rPr>
                  <a:t>党的基层组织</a:t>
                </a:r>
              </a:p>
            </p:txBody>
          </p:sp>
          <p:sp>
            <p:nvSpPr>
              <p:cNvPr id="19470"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1142206" y="3759106"/>
              <a:ext cx="9677400" cy="784427"/>
            </a:xfrm>
            <a:prstGeom prst="rect">
              <a:avLst/>
            </a:prstGeom>
            <a:noFill/>
            <a:ln w="9525">
              <a:noFill/>
              <a:miter lim="800000"/>
              <a:headEnd/>
              <a:tailEnd/>
            </a:ln>
          </p:spPr>
          <p:txBody>
            <a:bodyPr anchor="ctr">
              <a:spAutoFit/>
            </a:bodyPr>
            <a:lstStyle/>
            <a:p>
              <a:pPr eaLnBrk="1" hangingPunct="1">
                <a:lnSpc>
                  <a:spcPct val="125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正式党员三人以上，都应成立。党的基层组织是党在社会基层组织中的战斗堡垒，是党的全部工作和战斗力的基础， 共有八项基本</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任务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462" name="组合 24"/>
          <p:cNvGrpSpPr>
            <a:grpSpLocks/>
          </p:cNvGrpSpPr>
          <p:nvPr/>
        </p:nvGrpSpPr>
        <p:grpSpPr bwMode="auto">
          <a:xfrm>
            <a:off x="856171" y="4754363"/>
            <a:ext cx="7258995" cy="1266925"/>
            <a:chOff x="1142206" y="4648994"/>
            <a:chExt cx="9677400" cy="1267885"/>
          </a:xfrm>
        </p:grpSpPr>
        <p:grpSp>
          <p:nvGrpSpPr>
            <p:cNvPr id="19463" name="组合 12"/>
            <p:cNvGrpSpPr>
              <a:grpSpLocks/>
            </p:cNvGrpSpPr>
            <p:nvPr/>
          </p:nvGrpSpPr>
          <p:grpSpPr bwMode="auto">
            <a:xfrm>
              <a:off x="1294606" y="4648994"/>
              <a:ext cx="2176113" cy="415813"/>
              <a:chOff x="1294606" y="2176096"/>
              <a:chExt cx="2176113" cy="415813"/>
            </a:xfrm>
          </p:grpSpPr>
          <p:sp>
            <p:nvSpPr>
              <p:cNvPr id="19465" name="矩形 21"/>
              <p:cNvSpPr>
                <a:spLocks noChangeArrowheads="1"/>
              </p:cNvSpPr>
              <p:nvPr/>
            </p:nvSpPr>
            <p:spPr bwMode="auto">
              <a:xfrm>
                <a:off x="1429400" y="2176096"/>
                <a:ext cx="2041319" cy="41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dirty="0">
                    <a:solidFill>
                      <a:srgbClr val="FF0000"/>
                    </a:solidFill>
                  </a:rPr>
                  <a:t>党与共青团</a:t>
                </a:r>
              </a:p>
            </p:txBody>
          </p:sp>
          <p:sp>
            <p:nvSpPr>
              <p:cNvPr id="19466" name="矩形 22"/>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24" name="Rectangle 24"/>
            <p:cNvSpPr>
              <a:spLocks noChangeArrowheads="1"/>
            </p:cNvSpPr>
            <p:nvPr/>
          </p:nvSpPr>
          <p:spPr bwMode="auto">
            <a:xfrm>
              <a:off x="1142206" y="5131454"/>
              <a:ext cx="9677400" cy="785425"/>
            </a:xfrm>
            <a:prstGeom prst="rect">
              <a:avLst/>
            </a:prstGeom>
            <a:noFill/>
            <a:ln w="9525">
              <a:noFill/>
              <a:miter lim="800000"/>
              <a:headEnd/>
              <a:tailEnd/>
            </a:ln>
          </p:spPr>
          <p:txBody>
            <a:bodyPr anchor="ctr">
              <a:spAutoFit/>
            </a:bodyPr>
            <a:lstStyle/>
            <a:p>
              <a:pPr eaLnBrk="1" hangingPunct="1">
                <a:lnSpc>
                  <a:spcPct val="125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中国共产主义青年团是中国共产党领导的先进青年的群众组织，是党的助手和后备军 </a:t>
              </a:r>
              <a:r>
                <a:rPr lang="zh-CN" altLang="en-US" dirty="0" smtClean="0">
                  <a:solidFill>
                    <a:srgbClr val="FF0000"/>
                  </a:solidFill>
                  <a:latin typeface="微软雅黑" pitchFamily="34" charset="-122"/>
                  <a:ea typeface="微软雅黑" panose="020B0503020204020204" pitchFamily="34" charset="-122"/>
                </a:rPr>
                <a:t>（</a:t>
              </a:r>
              <a:r>
                <a:rPr lang="zh-CN" altLang="en-US" dirty="0">
                  <a:solidFill>
                    <a:srgbClr val="FF0000"/>
                  </a:solidFill>
                  <a:latin typeface="微软雅黑" pitchFamily="34" charset="-122"/>
                  <a:ea typeface="微软雅黑" panose="020B0503020204020204" pitchFamily="34" charset="-122"/>
                </a:rPr>
                <a:t>推优入党）</a:t>
              </a:r>
            </a:p>
          </p:txBody>
        </p:sp>
      </p:grpSp>
      <p:sp>
        <p:nvSpPr>
          <p:cNvPr id="23"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5"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组 织</a:t>
            </a:r>
            <a:endParaRPr lang="zh-CN" altLang="en-US" sz="2000" dirty="0">
              <a:solidFill>
                <a:srgbClr val="FF0000"/>
              </a:solidFill>
            </a:endParaRPr>
          </a:p>
        </p:txBody>
      </p:sp>
      <p:sp>
        <p:nvSpPr>
          <p:cNvPr id="26"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7"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28" name="TextBox 27"/>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5276903"/>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0" y="3580572"/>
            <a:ext cx="9144000" cy="16744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9" name="Picture 15"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642"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45"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215248"/>
            <a:ext cx="1524084" cy="1986989"/>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104" y="3212976"/>
            <a:ext cx="1516832" cy="1979737"/>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0"/>
          <p:cNvSpPr>
            <a:spLocks noChangeArrowheads="1"/>
          </p:cNvSpPr>
          <p:nvPr/>
        </p:nvSpPr>
        <p:spPr bwMode="auto">
          <a:xfrm>
            <a:off x="4740304" y="3635399"/>
            <a:ext cx="3288080" cy="1343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200000"/>
              </a:lnSpc>
            </a:pPr>
            <a:r>
              <a:rPr lang="zh-CN" altLang="en-US" sz="2200" dirty="0">
                <a:solidFill>
                  <a:schemeClr val="bg1"/>
                </a:solidFill>
              </a:rPr>
              <a:t>中国共产党廉洁自律</a:t>
            </a:r>
            <a:r>
              <a:rPr lang="zh-CN" altLang="en-US" sz="2200" dirty="0" smtClean="0">
                <a:solidFill>
                  <a:schemeClr val="bg1"/>
                </a:solidFill>
              </a:rPr>
              <a:t>准则</a:t>
            </a:r>
            <a:endParaRPr lang="en-US" altLang="zh-CN" sz="2200" dirty="0" smtClean="0">
              <a:solidFill>
                <a:schemeClr val="bg1"/>
              </a:solidFill>
            </a:endParaRPr>
          </a:p>
          <a:p>
            <a:pPr>
              <a:lnSpc>
                <a:spcPct val="200000"/>
              </a:lnSpc>
            </a:pPr>
            <a:r>
              <a:rPr lang="zh-CN" altLang="en-US" sz="2200" dirty="0" smtClean="0">
                <a:solidFill>
                  <a:schemeClr val="bg1"/>
                </a:solidFill>
              </a:rPr>
              <a:t>中国共产党纪律处分</a:t>
            </a:r>
            <a:r>
              <a:rPr lang="zh-CN" altLang="en-US" sz="2200" dirty="0">
                <a:solidFill>
                  <a:schemeClr val="bg1"/>
                </a:solidFill>
              </a:rPr>
              <a:t>条例</a:t>
            </a:r>
          </a:p>
        </p:txBody>
      </p:sp>
      <p:pic>
        <p:nvPicPr>
          <p:cNvPr id="14" name="Picture 12" descr="未标题-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1514475"/>
            <a:ext cx="35147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701" y="2204864"/>
            <a:ext cx="3068469" cy="584775"/>
          </a:xfrm>
          <a:prstGeom prst="rect">
            <a:avLst/>
          </a:prstGeom>
          <a:noFill/>
        </p:spPr>
        <p:txBody>
          <a:bodyPr wrap="none" rtlCol="0">
            <a:spAutoFit/>
          </a:bodyPr>
          <a:lstStyle/>
          <a:p>
            <a:r>
              <a:rPr lang="zh-CN" altLang="zh-CN" sz="3200" b="1" dirty="0">
                <a:solidFill>
                  <a:schemeClr val="tx1">
                    <a:lumMod val="50000"/>
                    <a:lumOff val="50000"/>
                  </a:schemeClr>
                </a:solidFill>
                <a:latin typeface="微软雅黑" panose="020B0503020204020204" pitchFamily="34" charset="-122"/>
                <a:ea typeface="微软雅黑" panose="020B0503020204020204" pitchFamily="34" charset="-122"/>
              </a:rPr>
              <a:t>讲规矩、有纪律</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7932716"/>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1507" name="矩形 38"/>
          <p:cNvSpPr>
            <a:spLocks noChangeArrowheads="1"/>
          </p:cNvSpPr>
          <p:nvPr/>
        </p:nvSpPr>
        <p:spPr bwMode="auto">
          <a:xfrm>
            <a:off x="835928" y="680880"/>
            <a:ext cx="7472145" cy="1066553"/>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1508" name="Rectangle 18"/>
          <p:cNvSpPr>
            <a:spLocks noChangeArrowheads="1"/>
          </p:cNvSpPr>
          <p:nvPr/>
        </p:nvSpPr>
        <p:spPr bwMode="auto">
          <a:xfrm>
            <a:off x="1157438" y="1021494"/>
            <a:ext cx="6829124"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a:solidFill>
                  <a:schemeClr val="bg1"/>
                </a:solidFill>
                <a:latin typeface="微软雅黑" pitchFamily="34" charset="-122"/>
              </a:rPr>
              <a:t>一、新</a:t>
            </a:r>
            <a:r>
              <a:rPr lang="zh-CN" altLang="en-US" sz="2000" dirty="0" smtClean="0">
                <a:solidFill>
                  <a:schemeClr val="bg1"/>
                </a:solidFill>
                <a:latin typeface="微软雅黑" pitchFamily="34" charset="-122"/>
              </a:rPr>
              <a:t>修订</a:t>
            </a:r>
            <a:r>
              <a:rPr lang="en-US" altLang="zh-CN" sz="2000" dirty="0" smtClean="0">
                <a:solidFill>
                  <a:schemeClr val="bg1"/>
                </a:solidFill>
                <a:latin typeface="微软雅黑" pitchFamily="34" charset="-122"/>
              </a:rPr>
              <a:t>《</a:t>
            </a:r>
            <a:r>
              <a:rPr lang="zh-CN" altLang="en-US" sz="2000" dirty="0">
                <a:solidFill>
                  <a:schemeClr val="bg1"/>
                </a:solidFill>
                <a:latin typeface="微软雅黑" pitchFamily="34" charset="-122"/>
              </a:rPr>
              <a:t>准则</a:t>
            </a:r>
            <a:r>
              <a:rPr lang="en-US" altLang="zh-CN" sz="2000" dirty="0">
                <a:solidFill>
                  <a:schemeClr val="bg1"/>
                </a:solidFill>
                <a:latin typeface="微软雅黑" pitchFamily="34" charset="-122"/>
              </a:rPr>
              <a:t>》《</a:t>
            </a:r>
            <a:r>
              <a:rPr lang="zh-CN" altLang="en-US" sz="2000" dirty="0">
                <a:solidFill>
                  <a:schemeClr val="bg1"/>
                </a:solidFill>
                <a:latin typeface="微软雅黑" pitchFamily="34" charset="-122"/>
              </a:rPr>
              <a:t>条例</a:t>
            </a:r>
            <a:r>
              <a:rPr lang="en-US" altLang="zh-CN" sz="2000" dirty="0">
                <a:solidFill>
                  <a:schemeClr val="bg1"/>
                </a:solidFill>
                <a:latin typeface="微软雅黑" pitchFamily="34" charset="-122"/>
              </a:rPr>
              <a:t>》</a:t>
            </a:r>
            <a:r>
              <a:rPr lang="zh-CN" altLang="en-US" sz="2000" dirty="0" smtClean="0">
                <a:solidFill>
                  <a:schemeClr val="bg1"/>
                </a:solidFill>
                <a:latin typeface="微软雅黑" pitchFamily="34" charset="-122"/>
              </a:rPr>
              <a:t>颁布实施</a:t>
            </a:r>
            <a:r>
              <a:rPr lang="zh-CN" altLang="en-US" sz="2000" dirty="0">
                <a:solidFill>
                  <a:schemeClr val="bg1"/>
                </a:solidFill>
                <a:latin typeface="微软雅黑" pitchFamily="34" charset="-122"/>
              </a:rPr>
              <a:t>的历史</a:t>
            </a:r>
            <a:r>
              <a:rPr lang="zh-CN" altLang="en-US" sz="2000" dirty="0" smtClean="0">
                <a:solidFill>
                  <a:schemeClr val="bg1"/>
                </a:solidFill>
                <a:latin typeface="微软雅黑" pitchFamily="34" charset="-122"/>
              </a:rPr>
              <a:t>背景</a:t>
            </a:r>
            <a:r>
              <a:rPr lang="zh-CN" altLang="en-US" sz="2000" dirty="0">
                <a:solidFill>
                  <a:schemeClr val="bg1"/>
                </a:solidFill>
                <a:latin typeface="微软雅黑" pitchFamily="34" charset="-122"/>
              </a:rPr>
              <a:t>和</a:t>
            </a:r>
            <a:r>
              <a:rPr lang="zh-CN" altLang="en-US" sz="2000" dirty="0" smtClean="0">
                <a:solidFill>
                  <a:schemeClr val="bg1"/>
                </a:solidFill>
                <a:latin typeface="微软雅黑" pitchFamily="34" charset="-122"/>
              </a:rPr>
              <a:t>意义</a:t>
            </a:r>
            <a:endParaRPr lang="zh-CN" altLang="en-US" sz="2000" dirty="0">
              <a:solidFill>
                <a:schemeClr val="bg1"/>
              </a:solidFill>
              <a:latin typeface="微软雅黑" pitchFamily="34" charset="-122"/>
            </a:endParaRPr>
          </a:p>
        </p:txBody>
      </p:sp>
      <p:sp>
        <p:nvSpPr>
          <p:cNvPr id="21509" name="Rectangle 29"/>
          <p:cNvSpPr>
            <a:spLocks noChangeArrowheads="1"/>
          </p:cNvSpPr>
          <p:nvPr/>
        </p:nvSpPr>
        <p:spPr bwMode="auto">
          <a:xfrm>
            <a:off x="758527" y="5152894"/>
            <a:ext cx="4056987" cy="36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125000"/>
              </a:lnSpc>
            </a:pPr>
            <a:r>
              <a:rPr lang="zh-CN" altLang="en-US" sz="1500" b="0">
                <a:latin typeface="微软雅黑" pitchFamily="34" charset="-122"/>
              </a:rPr>
              <a:t>　</a:t>
            </a:r>
            <a:endParaRPr lang="zh-CN" altLang="en-US" sz="1500">
              <a:latin typeface="微软雅黑" pitchFamily="34" charset="-122"/>
            </a:endParaRPr>
          </a:p>
        </p:txBody>
      </p:sp>
      <p:sp>
        <p:nvSpPr>
          <p:cNvPr id="21510" name="Rectangle 24"/>
          <p:cNvSpPr>
            <a:spLocks noChangeArrowheads="1"/>
          </p:cNvSpPr>
          <p:nvPr/>
        </p:nvSpPr>
        <p:spPr bwMode="auto">
          <a:xfrm>
            <a:off x="758528" y="1971242"/>
            <a:ext cx="3984350" cy="41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marL="342900" indent="-342900" eaLnBrk="1" hangingPunct="1">
              <a:lnSpc>
                <a:spcPct val="125000"/>
              </a:lnSpc>
              <a:spcBef>
                <a:spcPts val="600"/>
              </a:spcBef>
              <a:buFont typeface="+mj-lt"/>
              <a:buAutoNum type="arabicPeriod"/>
            </a:pPr>
            <a:r>
              <a:rPr lang="zh-CN" altLang="en-US" sz="1800" b="0" dirty="0" smtClean="0">
                <a:latin typeface="微软雅黑" pitchFamily="34" charset="-122"/>
              </a:rPr>
              <a:t>党</a:t>
            </a:r>
            <a:r>
              <a:rPr lang="zh-CN" altLang="en-US" sz="1800" b="0" dirty="0">
                <a:latin typeface="微软雅黑" pitchFamily="34" charset="-122"/>
              </a:rPr>
              <a:t>的十八大以来，党风廉政建设和反腐败斗争形势依然严峻复杂。</a:t>
            </a:r>
            <a:endParaRPr lang="en-US" altLang="zh-CN" sz="1800" b="0" dirty="0">
              <a:latin typeface="微软雅黑" pitchFamily="34" charset="-122"/>
            </a:endParaRPr>
          </a:p>
          <a:p>
            <a:pPr marL="342900" indent="-342900" eaLnBrk="1" hangingPunct="1">
              <a:lnSpc>
                <a:spcPct val="125000"/>
              </a:lnSpc>
              <a:spcBef>
                <a:spcPts val="600"/>
              </a:spcBef>
              <a:buFont typeface="+mj-lt"/>
              <a:buAutoNum type="arabicPeriod"/>
            </a:pPr>
            <a:r>
              <a:rPr lang="zh-CN" altLang="en-US" sz="1800" b="0" dirty="0" smtClean="0">
                <a:latin typeface="微软雅黑" pitchFamily="34" charset="-122"/>
              </a:rPr>
              <a:t>党</a:t>
            </a:r>
            <a:r>
              <a:rPr lang="zh-CN" altLang="en-US" sz="1800" b="0" dirty="0">
                <a:latin typeface="微软雅黑" pitchFamily="34" charset="-122"/>
              </a:rPr>
              <a:t>的十八大和十八届三中、四中全会作出重大部署</a:t>
            </a:r>
            <a:r>
              <a:rPr lang="en-US" altLang="zh-CN" sz="1800" b="0" dirty="0">
                <a:latin typeface="微软雅黑" pitchFamily="34" charset="-122"/>
              </a:rPr>
              <a:t>——</a:t>
            </a:r>
            <a:r>
              <a:rPr lang="zh-CN" altLang="en-US" sz="1800" b="0" dirty="0">
                <a:latin typeface="微软雅黑" pitchFamily="34" charset="-122"/>
              </a:rPr>
              <a:t>加强党内法规制度建设。</a:t>
            </a:r>
            <a:endParaRPr lang="en-US" altLang="zh-CN" sz="1800" b="0" dirty="0">
              <a:latin typeface="微软雅黑" pitchFamily="34" charset="-122"/>
            </a:endParaRPr>
          </a:p>
          <a:p>
            <a:pPr marL="342900" indent="-342900" eaLnBrk="1" hangingPunct="1">
              <a:lnSpc>
                <a:spcPct val="125000"/>
              </a:lnSpc>
              <a:spcBef>
                <a:spcPts val="600"/>
              </a:spcBef>
              <a:buFont typeface="+mj-lt"/>
              <a:buAutoNum type="arabicPeriod"/>
            </a:pPr>
            <a:r>
              <a:rPr lang="zh-CN" altLang="en-US" sz="1800" b="0" dirty="0" smtClean="0">
                <a:latin typeface="微软雅黑" pitchFamily="34" charset="-122"/>
              </a:rPr>
              <a:t>习近平</a:t>
            </a:r>
            <a:r>
              <a:rPr lang="zh-CN" altLang="en-US" sz="1800" b="0" dirty="0">
                <a:latin typeface="微软雅黑" pitchFamily="34" charset="-122"/>
              </a:rPr>
              <a:t>总书记在十八届中纪委五次全会提出的重要任务。</a:t>
            </a:r>
            <a:endParaRPr lang="en-US" altLang="zh-CN" sz="1800" b="0" dirty="0">
              <a:latin typeface="微软雅黑" pitchFamily="34" charset="-122"/>
            </a:endParaRPr>
          </a:p>
          <a:p>
            <a:pPr marL="342900" indent="-342900" eaLnBrk="1" hangingPunct="1">
              <a:lnSpc>
                <a:spcPct val="125000"/>
              </a:lnSpc>
              <a:spcBef>
                <a:spcPts val="600"/>
              </a:spcBef>
              <a:buFont typeface="+mj-lt"/>
              <a:buAutoNum type="arabicPeriod"/>
            </a:pPr>
            <a:r>
              <a:rPr lang="zh-CN" altLang="en-US" sz="1800" b="0" dirty="0" smtClean="0">
                <a:latin typeface="微软雅黑" pitchFamily="34" charset="-122"/>
              </a:rPr>
              <a:t>十八</a:t>
            </a:r>
            <a:r>
              <a:rPr lang="zh-CN" altLang="en-US" sz="1800" b="0" dirty="0">
                <a:latin typeface="微软雅黑" pitchFamily="34" charset="-122"/>
              </a:rPr>
              <a:t>大以来，一些管党治党的实践成果需要以制度的形势固化下来。</a:t>
            </a:r>
            <a:endParaRPr lang="en-US" altLang="zh-CN" sz="1800" b="0" dirty="0">
              <a:latin typeface="微软雅黑" pitchFamily="34" charset="-122"/>
            </a:endParaRPr>
          </a:p>
          <a:p>
            <a:pPr marL="342900" indent="-342900" eaLnBrk="1" hangingPunct="1">
              <a:lnSpc>
                <a:spcPct val="125000"/>
              </a:lnSpc>
              <a:spcBef>
                <a:spcPts val="600"/>
              </a:spcBef>
              <a:buFont typeface="+mj-lt"/>
              <a:buAutoNum type="arabicPeriod"/>
            </a:pPr>
            <a:r>
              <a:rPr lang="zh-CN" altLang="en-US" sz="1800" b="0" dirty="0" smtClean="0">
                <a:latin typeface="微软雅黑" pitchFamily="34" charset="-122"/>
              </a:rPr>
              <a:t>原</a:t>
            </a:r>
            <a:r>
              <a:rPr lang="en-US" altLang="zh-CN" sz="1800" b="0" dirty="0">
                <a:latin typeface="微软雅黑" pitchFamily="34" charset="-122"/>
              </a:rPr>
              <a:t>《</a:t>
            </a:r>
            <a:r>
              <a:rPr lang="zh-CN" altLang="en-US" sz="1800" b="0" dirty="0">
                <a:latin typeface="微软雅黑" pitchFamily="34" charset="-122"/>
              </a:rPr>
              <a:t>准则</a:t>
            </a:r>
            <a:r>
              <a:rPr lang="en-US" altLang="zh-CN" sz="1800" b="0" dirty="0">
                <a:latin typeface="微软雅黑" pitchFamily="34" charset="-122"/>
              </a:rPr>
              <a:t>》《</a:t>
            </a:r>
            <a:r>
              <a:rPr lang="zh-CN" altLang="en-US" sz="1800" b="0" dirty="0">
                <a:latin typeface="微软雅黑" pitchFamily="34" charset="-122"/>
              </a:rPr>
              <a:t>条例</a:t>
            </a:r>
            <a:r>
              <a:rPr lang="en-US" altLang="zh-CN" sz="1800" b="0" dirty="0">
                <a:latin typeface="微软雅黑" pitchFamily="34" charset="-122"/>
              </a:rPr>
              <a:t>》</a:t>
            </a:r>
            <a:r>
              <a:rPr lang="zh-CN" altLang="en-US" sz="1800" b="0" dirty="0">
                <a:latin typeface="微软雅黑" pitchFamily="34" charset="-122"/>
              </a:rPr>
              <a:t>已不能完全适应从严治党新的实践需要。</a:t>
            </a:r>
          </a:p>
        </p:txBody>
      </p:sp>
      <p:sp>
        <p:nvSpPr>
          <p:cNvPr id="21511" name="AutoShape 18"/>
          <p:cNvSpPr>
            <a:spLocks noChangeArrowheads="1"/>
          </p:cNvSpPr>
          <p:nvPr/>
        </p:nvSpPr>
        <p:spPr bwMode="auto">
          <a:xfrm>
            <a:off x="4914350" y="3277429"/>
            <a:ext cx="3316322" cy="1145910"/>
          </a:xfrm>
          <a:prstGeom prst="flowChartDisplay">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a:latin typeface="微软雅黑" pitchFamily="34" charset="-122"/>
            </a:endParaRPr>
          </a:p>
        </p:txBody>
      </p:sp>
      <p:sp>
        <p:nvSpPr>
          <p:cNvPr id="21512" name="文本框 1"/>
          <p:cNvSpPr txBox="1">
            <a:spLocks noChangeArrowheads="1"/>
          </p:cNvSpPr>
          <p:nvPr/>
        </p:nvSpPr>
        <p:spPr bwMode="auto">
          <a:xfrm>
            <a:off x="5828868" y="3496454"/>
            <a:ext cx="2057668" cy="60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400">
                <a:solidFill>
                  <a:schemeClr val="bg1"/>
                </a:solidFill>
                <a:latin typeface="微软雅黑" pitchFamily="34" charset="-122"/>
              </a:rPr>
              <a:t>历史背景</a:t>
            </a:r>
            <a:endParaRPr lang="zh-CN" altLang="en-US" sz="3400">
              <a:latin typeface="微软雅黑" pitchFamily="34" charset="-122"/>
            </a:endParaRPr>
          </a:p>
        </p:txBody>
      </p:sp>
    </p:spTree>
    <p:extLst>
      <p:ext uri="{BB962C8B-B14F-4D97-AF65-F5344CB8AC3E}">
        <p14:creationId xmlns:p14="http://schemas.microsoft.com/office/powerpoint/2010/main" val="2115466901"/>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2531" name="矩形 38"/>
          <p:cNvSpPr>
            <a:spLocks noChangeArrowheads="1"/>
          </p:cNvSpPr>
          <p:nvPr/>
        </p:nvSpPr>
        <p:spPr bwMode="auto">
          <a:xfrm>
            <a:off x="835928" y="680880"/>
            <a:ext cx="7472145" cy="1066553"/>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2532" name="Rectangle 18"/>
          <p:cNvSpPr>
            <a:spLocks noChangeArrowheads="1"/>
          </p:cNvSpPr>
          <p:nvPr/>
        </p:nvSpPr>
        <p:spPr bwMode="auto">
          <a:xfrm>
            <a:off x="1157438" y="1036883"/>
            <a:ext cx="6829124" cy="35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1800">
                <a:solidFill>
                  <a:schemeClr val="bg1"/>
                </a:solidFill>
                <a:latin typeface="微软雅黑" pitchFamily="34" charset="-122"/>
              </a:rPr>
              <a:t>一、新修订的</a:t>
            </a:r>
            <a:r>
              <a:rPr lang="en-US" altLang="zh-CN" sz="1800">
                <a:solidFill>
                  <a:schemeClr val="bg1"/>
                </a:solidFill>
                <a:latin typeface="微软雅黑" pitchFamily="34" charset="-122"/>
              </a:rPr>
              <a:t>《</a:t>
            </a:r>
            <a:r>
              <a:rPr lang="zh-CN" altLang="en-US" sz="1800">
                <a:solidFill>
                  <a:schemeClr val="bg1"/>
                </a:solidFill>
                <a:latin typeface="微软雅黑" pitchFamily="34" charset="-122"/>
              </a:rPr>
              <a:t>准则</a:t>
            </a:r>
            <a:r>
              <a:rPr lang="en-US" altLang="zh-CN" sz="1800">
                <a:solidFill>
                  <a:schemeClr val="bg1"/>
                </a:solidFill>
                <a:latin typeface="微软雅黑" pitchFamily="34" charset="-122"/>
              </a:rPr>
              <a:t>》《</a:t>
            </a:r>
            <a:r>
              <a:rPr lang="zh-CN" altLang="en-US" sz="1800">
                <a:solidFill>
                  <a:schemeClr val="bg1"/>
                </a:solidFill>
                <a:latin typeface="微软雅黑" pitchFamily="34" charset="-122"/>
              </a:rPr>
              <a:t>条例</a:t>
            </a:r>
            <a:r>
              <a:rPr lang="en-US" altLang="zh-CN" sz="1800">
                <a:solidFill>
                  <a:schemeClr val="bg1"/>
                </a:solidFill>
                <a:latin typeface="微软雅黑" pitchFamily="34" charset="-122"/>
              </a:rPr>
              <a:t>》</a:t>
            </a:r>
            <a:r>
              <a:rPr lang="zh-CN" altLang="en-US" sz="1800">
                <a:solidFill>
                  <a:schemeClr val="bg1"/>
                </a:solidFill>
                <a:latin typeface="微软雅黑" pitchFamily="34" charset="-122"/>
              </a:rPr>
              <a:t>颁布和实施的历史背景、重大意义</a:t>
            </a:r>
          </a:p>
        </p:txBody>
      </p:sp>
      <p:sp>
        <p:nvSpPr>
          <p:cNvPr id="22533" name="Rectangle 24"/>
          <p:cNvSpPr>
            <a:spLocks noChangeArrowheads="1"/>
          </p:cNvSpPr>
          <p:nvPr/>
        </p:nvSpPr>
        <p:spPr bwMode="auto">
          <a:xfrm>
            <a:off x="761230" y="1745783"/>
            <a:ext cx="4386834" cy="355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marL="342900" indent="-342900" algn="just">
              <a:lnSpc>
                <a:spcPct val="150000"/>
              </a:lnSpc>
              <a:spcBef>
                <a:spcPts val="600"/>
              </a:spcBef>
              <a:buFont typeface="+mj-lt"/>
              <a:buAutoNum type="arabicPeriod"/>
            </a:pPr>
            <a:r>
              <a:rPr lang="zh-CN" altLang="en-US" sz="1800" b="0" dirty="0" smtClean="0">
                <a:latin typeface="微软雅黑" pitchFamily="34" charset="-122"/>
              </a:rPr>
              <a:t>党</a:t>
            </a:r>
            <a:r>
              <a:rPr lang="zh-CN" altLang="en-US" sz="1800" b="0" dirty="0">
                <a:latin typeface="微软雅黑" pitchFamily="34" charset="-122"/>
              </a:rPr>
              <a:t>执政以来第一部面向全体党员的规范全党廉洁自律工作的重要基础性法规。</a:t>
            </a:r>
            <a:endParaRPr lang="en-US" altLang="zh-CN" sz="1800" b="0" dirty="0">
              <a:latin typeface="微软雅黑" pitchFamily="34" charset="-122"/>
            </a:endParaRPr>
          </a:p>
          <a:p>
            <a:pPr marL="342900" indent="-342900" algn="just">
              <a:lnSpc>
                <a:spcPct val="150000"/>
              </a:lnSpc>
              <a:spcBef>
                <a:spcPts val="600"/>
              </a:spcBef>
              <a:buFont typeface="+mj-lt"/>
              <a:buAutoNum type="arabicPeriod"/>
            </a:pPr>
            <a:r>
              <a:rPr lang="zh-CN" altLang="en-US" sz="1800" b="0" dirty="0" smtClean="0">
                <a:latin typeface="微软雅黑" pitchFamily="34" charset="-122"/>
              </a:rPr>
              <a:t>党</a:t>
            </a:r>
            <a:r>
              <a:rPr lang="zh-CN" altLang="en-US" sz="1800" b="0" dirty="0">
                <a:latin typeface="微软雅黑" pitchFamily="34" charset="-122"/>
              </a:rPr>
              <a:t>落实全面从严治党部署、实现依规依纪治党、切实加强党纪监督的重要举措。</a:t>
            </a:r>
            <a:endParaRPr lang="en-US" altLang="zh-CN" sz="1800" b="0" dirty="0">
              <a:latin typeface="微软雅黑" pitchFamily="34" charset="-122"/>
            </a:endParaRPr>
          </a:p>
          <a:p>
            <a:pPr marL="342900" indent="-342900" algn="just">
              <a:lnSpc>
                <a:spcPct val="150000"/>
              </a:lnSpc>
              <a:spcBef>
                <a:spcPts val="600"/>
              </a:spcBef>
              <a:buFont typeface="+mj-lt"/>
              <a:buAutoNum type="arabicPeriod"/>
            </a:pPr>
            <a:r>
              <a:rPr lang="zh-CN" altLang="en-US" sz="1800" b="0" dirty="0">
                <a:latin typeface="微软雅黑" pitchFamily="34" charset="-122"/>
              </a:rPr>
              <a:t>为加强党的建设、强化党内监督，深入推进党风廉政建设和反腐败斗争，永葆党的先进性和纯洁性，全面推进“四个全面”战略布局提供坚强的纪律保证。</a:t>
            </a:r>
          </a:p>
        </p:txBody>
      </p:sp>
      <p:sp>
        <p:nvSpPr>
          <p:cNvPr id="22534" name="AutoShape 18"/>
          <p:cNvSpPr>
            <a:spLocks noChangeArrowheads="1"/>
          </p:cNvSpPr>
          <p:nvPr/>
        </p:nvSpPr>
        <p:spPr bwMode="auto">
          <a:xfrm>
            <a:off x="5292080" y="2506083"/>
            <a:ext cx="3015993" cy="1145910"/>
          </a:xfrm>
          <a:prstGeom prst="flowChartDisplay">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a:latin typeface="微软雅黑" pitchFamily="34" charset="-122"/>
            </a:endParaRPr>
          </a:p>
        </p:txBody>
      </p:sp>
      <p:sp>
        <p:nvSpPr>
          <p:cNvPr id="22535" name="文本框 1"/>
          <p:cNvSpPr txBox="1">
            <a:spLocks noChangeArrowheads="1"/>
          </p:cNvSpPr>
          <p:nvPr/>
        </p:nvSpPr>
        <p:spPr bwMode="auto">
          <a:xfrm>
            <a:off x="5943183" y="2731456"/>
            <a:ext cx="2157209" cy="60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400" dirty="0">
                <a:solidFill>
                  <a:schemeClr val="bg1"/>
                </a:solidFill>
                <a:latin typeface="微软雅黑" pitchFamily="34" charset="-122"/>
              </a:rPr>
              <a:t>重大意义</a:t>
            </a:r>
            <a:endParaRPr lang="zh-CN" altLang="en-US" dirty="0">
              <a:latin typeface="微软雅黑" pitchFamily="34" charset="-122"/>
            </a:endParaRPr>
          </a:p>
        </p:txBody>
      </p:sp>
      <p:sp>
        <p:nvSpPr>
          <p:cNvPr id="22537" name="矩形 3"/>
          <p:cNvSpPr>
            <a:spLocks noChangeArrowheads="1"/>
          </p:cNvSpPr>
          <p:nvPr/>
        </p:nvSpPr>
        <p:spPr bwMode="auto">
          <a:xfrm>
            <a:off x="5223926" y="5085313"/>
            <a:ext cx="3740562" cy="1170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spcAft>
                <a:spcPts val="600"/>
              </a:spcAft>
            </a:pPr>
            <a:r>
              <a:rPr lang="zh-CN" altLang="en-US" sz="1800" b="0" dirty="0" smtClean="0">
                <a:solidFill>
                  <a:srgbClr val="FF0000"/>
                </a:solidFill>
                <a:latin typeface="微软雅黑" pitchFamily="34" charset="-122"/>
              </a:rPr>
              <a:t>    新</a:t>
            </a:r>
            <a:r>
              <a:rPr lang="zh-CN" altLang="en-US" sz="1800" b="0" dirty="0">
                <a:solidFill>
                  <a:srgbClr val="FF0000"/>
                </a:solidFill>
                <a:latin typeface="微软雅黑" pitchFamily="34" charset="-122"/>
              </a:rPr>
              <a:t>修订的</a:t>
            </a:r>
            <a:r>
              <a:rPr lang="en-US" altLang="zh-CN" sz="1800" b="0" dirty="0">
                <a:solidFill>
                  <a:srgbClr val="FF0000"/>
                </a:solidFill>
                <a:latin typeface="微软雅黑" pitchFamily="34" charset="-122"/>
              </a:rPr>
              <a:t>《</a:t>
            </a:r>
            <a:r>
              <a:rPr lang="zh-CN" altLang="en-US" sz="1800" b="0" dirty="0">
                <a:solidFill>
                  <a:srgbClr val="FF0000"/>
                </a:solidFill>
                <a:latin typeface="微软雅黑" pitchFamily="34" charset="-122"/>
              </a:rPr>
              <a:t>准则</a:t>
            </a:r>
            <a:r>
              <a:rPr lang="en-US" altLang="zh-CN" sz="1800" b="0" dirty="0" smtClean="0">
                <a:solidFill>
                  <a:srgbClr val="FF0000"/>
                </a:solidFill>
                <a:latin typeface="微软雅黑" pitchFamily="34" charset="-122"/>
              </a:rPr>
              <a:t>》《</a:t>
            </a:r>
            <a:r>
              <a:rPr lang="zh-CN" altLang="en-US" sz="1800" b="0" dirty="0">
                <a:solidFill>
                  <a:srgbClr val="FF0000"/>
                </a:solidFill>
                <a:latin typeface="微软雅黑" pitchFamily="34" charset="-122"/>
              </a:rPr>
              <a:t>条例</a:t>
            </a:r>
            <a:r>
              <a:rPr lang="en-US" altLang="zh-CN" sz="1800" b="0" dirty="0">
                <a:solidFill>
                  <a:srgbClr val="FF0000"/>
                </a:solidFill>
                <a:latin typeface="微软雅黑" pitchFamily="34" charset="-122"/>
              </a:rPr>
              <a:t>》</a:t>
            </a:r>
          </a:p>
          <a:p>
            <a:pPr marL="285750" indent="-285750" eaLnBrk="1" hangingPunct="1">
              <a:lnSpc>
                <a:spcPct val="150000"/>
              </a:lnSpc>
              <a:buFont typeface="微软雅黑" panose="020B0503020204020204" pitchFamily="34" charset="-122"/>
              <a:buChar char="-"/>
            </a:pPr>
            <a:r>
              <a:rPr lang="zh-CN" altLang="en-US" sz="1600" dirty="0" smtClean="0">
                <a:latin typeface="微软雅黑" pitchFamily="34" charset="-122"/>
              </a:rPr>
              <a:t>印发时间：</a:t>
            </a:r>
            <a:r>
              <a:rPr lang="en-US" altLang="zh-CN" sz="1600" dirty="0" smtClean="0">
                <a:latin typeface="微软雅黑" pitchFamily="34" charset="-122"/>
              </a:rPr>
              <a:t>2015</a:t>
            </a:r>
            <a:r>
              <a:rPr lang="zh-CN" altLang="en-US" sz="1600" dirty="0">
                <a:latin typeface="微软雅黑" pitchFamily="34" charset="-122"/>
              </a:rPr>
              <a:t>年</a:t>
            </a:r>
            <a:r>
              <a:rPr lang="en-US" altLang="zh-CN" sz="1600" dirty="0">
                <a:latin typeface="微软雅黑" pitchFamily="34" charset="-122"/>
              </a:rPr>
              <a:t>10</a:t>
            </a:r>
            <a:r>
              <a:rPr lang="zh-CN" altLang="en-US" sz="1600" dirty="0">
                <a:latin typeface="微软雅黑" pitchFamily="34" charset="-122"/>
              </a:rPr>
              <a:t>月</a:t>
            </a:r>
            <a:r>
              <a:rPr lang="en-US" altLang="zh-CN" sz="1600" dirty="0">
                <a:latin typeface="微软雅黑" pitchFamily="34" charset="-122"/>
              </a:rPr>
              <a:t>18</a:t>
            </a:r>
            <a:r>
              <a:rPr lang="zh-CN" altLang="en-US" sz="1600" dirty="0" smtClean="0">
                <a:latin typeface="微软雅黑" pitchFamily="34" charset="-122"/>
              </a:rPr>
              <a:t>日</a:t>
            </a:r>
            <a:endParaRPr lang="en-US" altLang="zh-CN" sz="1600" dirty="0" smtClean="0">
              <a:latin typeface="微软雅黑" pitchFamily="34" charset="-122"/>
            </a:endParaRPr>
          </a:p>
          <a:p>
            <a:pPr marL="285750" indent="-285750" eaLnBrk="1" hangingPunct="1">
              <a:lnSpc>
                <a:spcPct val="150000"/>
              </a:lnSpc>
              <a:buFont typeface="微软雅黑" panose="020B0503020204020204" pitchFamily="34" charset="-122"/>
              <a:buChar char="-"/>
            </a:pPr>
            <a:r>
              <a:rPr lang="zh-CN" altLang="en-US" sz="1600" dirty="0" smtClean="0">
                <a:latin typeface="微软雅黑" pitchFamily="34" charset="-122"/>
              </a:rPr>
              <a:t>施行时间：</a:t>
            </a:r>
            <a:r>
              <a:rPr lang="en-US" altLang="zh-CN" sz="1600" dirty="0" smtClean="0">
                <a:latin typeface="微软雅黑" pitchFamily="34" charset="-122"/>
              </a:rPr>
              <a:t>2016</a:t>
            </a:r>
            <a:r>
              <a:rPr lang="zh-CN" altLang="en-US" sz="1600" dirty="0">
                <a:latin typeface="微软雅黑" pitchFamily="34" charset="-122"/>
              </a:rPr>
              <a:t>年</a:t>
            </a:r>
            <a:r>
              <a:rPr lang="en-US" altLang="zh-CN" sz="1600" dirty="0">
                <a:latin typeface="微软雅黑" pitchFamily="34" charset="-122"/>
              </a:rPr>
              <a:t>1</a:t>
            </a:r>
            <a:r>
              <a:rPr lang="zh-CN" altLang="en-US" sz="1600" dirty="0">
                <a:latin typeface="微软雅黑" pitchFamily="34" charset="-122"/>
              </a:rPr>
              <a:t>月</a:t>
            </a:r>
            <a:r>
              <a:rPr lang="en-US" altLang="zh-CN" sz="1600" dirty="0">
                <a:latin typeface="微软雅黑" pitchFamily="34" charset="-122"/>
              </a:rPr>
              <a:t>1</a:t>
            </a:r>
            <a:r>
              <a:rPr lang="zh-CN" altLang="en-US" sz="1600" dirty="0" smtClean="0">
                <a:latin typeface="微软雅黑" pitchFamily="34" charset="-122"/>
              </a:rPr>
              <a:t>日</a:t>
            </a:r>
            <a:endParaRPr lang="zh-CN" altLang="en-US" sz="1600" dirty="0">
              <a:latin typeface="微软雅黑" pitchFamily="34" charset="-122"/>
            </a:endParaRPr>
          </a:p>
        </p:txBody>
      </p:sp>
      <p:grpSp>
        <p:nvGrpSpPr>
          <p:cNvPr id="2" name="组合 1"/>
          <p:cNvGrpSpPr/>
          <p:nvPr/>
        </p:nvGrpSpPr>
        <p:grpSpPr>
          <a:xfrm>
            <a:off x="2195737" y="5373216"/>
            <a:ext cx="2232246" cy="864096"/>
            <a:chOff x="2051720" y="5411829"/>
            <a:chExt cx="1844136" cy="609459"/>
          </a:xfrm>
        </p:grpSpPr>
        <p:sp>
          <p:nvSpPr>
            <p:cNvPr id="22536" name="等腰三角形 75"/>
            <p:cNvSpPr>
              <a:spLocks noChangeArrowheads="1"/>
            </p:cNvSpPr>
            <p:nvPr/>
          </p:nvSpPr>
          <p:spPr bwMode="auto">
            <a:xfrm rot="5400000" flipH="1">
              <a:off x="3622437" y="5621857"/>
              <a:ext cx="349169" cy="197669"/>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2538" name="矩形 38"/>
            <p:cNvSpPr>
              <a:spLocks noChangeArrowheads="1"/>
            </p:cNvSpPr>
            <p:nvPr/>
          </p:nvSpPr>
          <p:spPr bwMode="auto">
            <a:xfrm>
              <a:off x="2051720" y="5411829"/>
              <a:ext cx="1543251" cy="609459"/>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000" dirty="0">
                  <a:solidFill>
                    <a:srgbClr val="FFFFFF"/>
                  </a:solidFill>
                  <a:latin typeface="微软雅黑" pitchFamily="34" charset="-122"/>
                </a:rPr>
                <a:t>施行时间</a:t>
              </a:r>
            </a:p>
          </p:txBody>
        </p:sp>
      </p:grpSp>
      <p:sp>
        <p:nvSpPr>
          <p:cNvPr id="12" name="等腰三角形 75"/>
          <p:cNvSpPr>
            <a:spLocks noChangeArrowheads="1"/>
          </p:cNvSpPr>
          <p:nvPr/>
        </p:nvSpPr>
        <p:spPr bwMode="auto">
          <a:xfrm rot="5400000" flipH="1">
            <a:off x="4228084" y="5707508"/>
            <a:ext cx="495055" cy="239270"/>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Tree>
    <p:extLst>
      <p:ext uri="{BB962C8B-B14F-4D97-AF65-F5344CB8AC3E}">
        <p14:creationId xmlns:p14="http://schemas.microsoft.com/office/powerpoint/2010/main" val="339579339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23569" name="组合 24"/>
          <p:cNvGrpSpPr>
            <a:grpSpLocks/>
          </p:cNvGrpSpPr>
          <p:nvPr/>
        </p:nvGrpSpPr>
        <p:grpSpPr bwMode="auto">
          <a:xfrm>
            <a:off x="835927" y="684055"/>
            <a:ext cx="7279239" cy="1066553"/>
            <a:chOff x="1114425" y="683816"/>
            <a:chExt cx="9705181" cy="1066800"/>
          </a:xfrm>
        </p:grpSpPr>
        <p:sp>
          <p:nvSpPr>
            <p:cNvPr id="23570"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3572" name="矩形 27"/>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a:solidFill>
                    <a:srgbClr val="FF0000"/>
                  </a:solidFill>
                </a:rPr>
                <a:t>中国共产党廉洁自律准则</a:t>
              </a:r>
            </a:p>
          </p:txBody>
        </p:sp>
        <p:sp>
          <p:nvSpPr>
            <p:cNvPr id="23573"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27"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28" name="矩形 38"/>
          <p:cNvSpPr>
            <a:spLocks noChangeArrowheads="1"/>
          </p:cNvSpPr>
          <p:nvPr/>
        </p:nvSpPr>
        <p:spPr bwMode="auto">
          <a:xfrm>
            <a:off x="827584" y="2072507"/>
            <a:ext cx="5637213"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000" dirty="0">
                <a:solidFill>
                  <a:srgbClr val="FFFFFF"/>
                </a:solidFill>
                <a:latin typeface="微软雅黑" pitchFamily="34" charset="-122"/>
              </a:rPr>
              <a:t>（一）新旧</a:t>
            </a:r>
            <a:r>
              <a:rPr lang="en-US" altLang="zh-CN" sz="2000" dirty="0">
                <a:solidFill>
                  <a:srgbClr val="FFFFFF"/>
                </a:solidFill>
                <a:latin typeface="微软雅黑" pitchFamily="34" charset="-122"/>
              </a:rPr>
              <a:t>《</a:t>
            </a:r>
            <a:r>
              <a:rPr lang="zh-CN" altLang="en-US" sz="2000" dirty="0">
                <a:solidFill>
                  <a:srgbClr val="FFFFFF"/>
                </a:solidFill>
                <a:latin typeface="微软雅黑" pitchFamily="34" charset="-122"/>
              </a:rPr>
              <a:t>准则</a:t>
            </a:r>
            <a:r>
              <a:rPr lang="en-US" altLang="zh-CN" sz="2000" dirty="0">
                <a:solidFill>
                  <a:srgbClr val="FFFFFF"/>
                </a:solidFill>
                <a:latin typeface="微软雅黑" pitchFamily="34" charset="-122"/>
              </a:rPr>
              <a:t>》</a:t>
            </a:r>
            <a:r>
              <a:rPr lang="zh-CN" altLang="en-US" sz="2000" dirty="0">
                <a:solidFill>
                  <a:srgbClr val="FFFFFF"/>
                </a:solidFill>
                <a:latin typeface="微软雅黑" pitchFamily="34" charset="-122"/>
              </a:rPr>
              <a:t>对比</a:t>
            </a:r>
          </a:p>
        </p:txBody>
      </p:sp>
      <p:sp>
        <p:nvSpPr>
          <p:cNvPr id="29" name="等腰三角形 75"/>
          <p:cNvSpPr>
            <a:spLocks noChangeArrowheads="1"/>
          </p:cNvSpPr>
          <p:nvPr/>
        </p:nvSpPr>
        <p:spPr bwMode="auto">
          <a:xfrm rot="10800000">
            <a:off x="1190747" y="2652465"/>
            <a:ext cx="400050" cy="34448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30" name="矩形 38"/>
          <p:cNvSpPr>
            <a:spLocks noChangeArrowheads="1"/>
          </p:cNvSpPr>
          <p:nvPr/>
        </p:nvSpPr>
        <p:spPr bwMode="auto">
          <a:xfrm>
            <a:off x="827585" y="3255590"/>
            <a:ext cx="1172234"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800">
                <a:solidFill>
                  <a:srgbClr val="FFFFFF"/>
                </a:solidFill>
                <a:latin typeface="微软雅黑" pitchFamily="34" charset="-122"/>
              </a:rPr>
              <a:t>名称</a:t>
            </a:r>
          </a:p>
        </p:txBody>
      </p:sp>
      <p:sp>
        <p:nvSpPr>
          <p:cNvPr id="31" name="矩形 38"/>
          <p:cNvSpPr>
            <a:spLocks noChangeArrowheads="1"/>
          </p:cNvSpPr>
          <p:nvPr/>
        </p:nvSpPr>
        <p:spPr bwMode="auto">
          <a:xfrm>
            <a:off x="827585" y="5265365"/>
            <a:ext cx="1172234"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800">
                <a:solidFill>
                  <a:srgbClr val="FFFFFF"/>
                </a:solidFill>
                <a:latin typeface="微软雅黑" pitchFamily="34" charset="-122"/>
              </a:rPr>
              <a:t>内容</a:t>
            </a:r>
          </a:p>
        </p:txBody>
      </p:sp>
      <p:sp>
        <p:nvSpPr>
          <p:cNvPr id="32" name="矩形 38"/>
          <p:cNvSpPr>
            <a:spLocks noChangeArrowheads="1"/>
          </p:cNvSpPr>
          <p:nvPr/>
        </p:nvSpPr>
        <p:spPr bwMode="auto">
          <a:xfrm>
            <a:off x="827585" y="4263653"/>
            <a:ext cx="1172234"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800">
                <a:solidFill>
                  <a:srgbClr val="FFFFFF"/>
                </a:solidFill>
                <a:latin typeface="微软雅黑" pitchFamily="34" charset="-122"/>
              </a:rPr>
              <a:t>适用对象</a:t>
            </a:r>
          </a:p>
        </p:txBody>
      </p:sp>
      <p:sp>
        <p:nvSpPr>
          <p:cNvPr id="33" name="矩形 2"/>
          <p:cNvSpPr>
            <a:spLocks noChangeArrowheads="1"/>
          </p:cNvSpPr>
          <p:nvPr/>
        </p:nvSpPr>
        <p:spPr bwMode="auto">
          <a:xfrm>
            <a:off x="2196432" y="4336678"/>
            <a:ext cx="20399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zh-CN" sz="2400" b="0">
                <a:latin typeface="微软雅黑" pitchFamily="34" charset="-122"/>
              </a:rPr>
              <a:t>党员领导干部</a:t>
            </a:r>
            <a:endParaRPr lang="zh-CN" altLang="en-US" b="0">
              <a:latin typeface="微软雅黑" pitchFamily="34" charset="-122"/>
            </a:endParaRPr>
          </a:p>
        </p:txBody>
      </p:sp>
      <p:sp>
        <p:nvSpPr>
          <p:cNvPr id="34" name="矩形 3"/>
          <p:cNvSpPr>
            <a:spLocks noChangeArrowheads="1"/>
          </p:cNvSpPr>
          <p:nvPr/>
        </p:nvSpPr>
        <p:spPr bwMode="auto">
          <a:xfrm>
            <a:off x="2196432" y="5306640"/>
            <a:ext cx="1555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sz="2400" b="0">
                <a:latin typeface="微软雅黑" pitchFamily="34" charset="-122"/>
              </a:rPr>
              <a:t>3600</a:t>
            </a:r>
            <a:r>
              <a:rPr lang="zh-CN" altLang="zh-CN" sz="2400" b="0">
                <a:latin typeface="微软雅黑" pitchFamily="34" charset="-122"/>
              </a:rPr>
              <a:t>余字</a:t>
            </a:r>
            <a:endParaRPr lang="zh-CN" altLang="en-US" b="0">
              <a:latin typeface="微软雅黑" pitchFamily="34" charset="-122"/>
            </a:endParaRPr>
          </a:p>
        </p:txBody>
      </p:sp>
      <p:sp>
        <p:nvSpPr>
          <p:cNvPr id="35" name="矩形 4"/>
          <p:cNvSpPr>
            <a:spLocks noChangeArrowheads="1"/>
          </p:cNvSpPr>
          <p:nvPr/>
        </p:nvSpPr>
        <p:spPr bwMode="auto">
          <a:xfrm>
            <a:off x="5736009" y="3401640"/>
            <a:ext cx="2723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zh-CN" sz="1800" b="0" dirty="0" smtClean="0">
                <a:latin typeface="微软雅黑" pitchFamily="34" charset="-122"/>
              </a:rPr>
              <a:t>中国共产党</a:t>
            </a:r>
            <a:r>
              <a:rPr lang="zh-CN" altLang="zh-CN" sz="1800" b="0" dirty="0">
                <a:latin typeface="微软雅黑" pitchFamily="34" charset="-122"/>
              </a:rPr>
              <a:t>廉洁自律</a:t>
            </a:r>
            <a:r>
              <a:rPr lang="zh-CN" altLang="zh-CN" sz="1800" b="0" dirty="0" smtClean="0">
                <a:latin typeface="微软雅黑" pitchFamily="34" charset="-122"/>
              </a:rPr>
              <a:t>准则</a:t>
            </a:r>
            <a:endParaRPr lang="zh-CN" altLang="en-US" sz="1800" b="0" dirty="0">
              <a:latin typeface="微软雅黑" pitchFamily="34" charset="-122"/>
            </a:endParaRPr>
          </a:p>
        </p:txBody>
      </p:sp>
      <p:sp>
        <p:nvSpPr>
          <p:cNvPr id="36" name="矩形 5"/>
          <p:cNvSpPr>
            <a:spLocks noChangeArrowheads="1"/>
          </p:cNvSpPr>
          <p:nvPr/>
        </p:nvSpPr>
        <p:spPr bwMode="auto">
          <a:xfrm>
            <a:off x="6175747" y="4336678"/>
            <a:ext cx="14224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zh-CN" sz="2400" b="0">
                <a:latin typeface="微软雅黑" pitchFamily="34" charset="-122"/>
              </a:rPr>
              <a:t>全体党员</a:t>
            </a:r>
            <a:endParaRPr lang="zh-CN" altLang="en-US" b="0">
              <a:latin typeface="微软雅黑" pitchFamily="34" charset="-122"/>
            </a:endParaRPr>
          </a:p>
        </p:txBody>
      </p:sp>
      <p:sp>
        <p:nvSpPr>
          <p:cNvPr id="37" name="矩形 9"/>
          <p:cNvSpPr>
            <a:spLocks noChangeArrowheads="1"/>
          </p:cNvSpPr>
          <p:nvPr/>
        </p:nvSpPr>
        <p:spPr bwMode="auto">
          <a:xfrm>
            <a:off x="6356722" y="5339978"/>
            <a:ext cx="1060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sz="2400" b="0">
                <a:latin typeface="微软雅黑" pitchFamily="34" charset="-122"/>
              </a:rPr>
              <a:t>281</a:t>
            </a:r>
            <a:r>
              <a:rPr lang="zh-CN" altLang="zh-CN" sz="2400" b="0">
                <a:latin typeface="微软雅黑" pitchFamily="34" charset="-122"/>
              </a:rPr>
              <a:t>字</a:t>
            </a:r>
            <a:endParaRPr lang="zh-CN" altLang="en-US" b="0">
              <a:latin typeface="微软雅黑" pitchFamily="34" charset="-122"/>
            </a:endParaRPr>
          </a:p>
        </p:txBody>
      </p:sp>
      <p:sp>
        <p:nvSpPr>
          <p:cNvPr id="38" name="等腰三角形 75"/>
          <p:cNvSpPr>
            <a:spLocks noChangeArrowheads="1"/>
          </p:cNvSpPr>
          <p:nvPr/>
        </p:nvSpPr>
        <p:spPr bwMode="auto">
          <a:xfrm rot="5400000">
            <a:off x="5034905" y="3310359"/>
            <a:ext cx="609600" cy="500062"/>
          </a:xfrm>
          <a:prstGeom prst="triangle">
            <a:avLst>
              <a:gd name="adj" fmla="val 53065"/>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39" name="等腰三角形 75"/>
          <p:cNvSpPr>
            <a:spLocks noChangeArrowheads="1"/>
          </p:cNvSpPr>
          <p:nvPr/>
        </p:nvSpPr>
        <p:spPr bwMode="auto">
          <a:xfrm rot="5400000">
            <a:off x="5035699" y="4319215"/>
            <a:ext cx="609600" cy="498475"/>
          </a:xfrm>
          <a:prstGeom prst="triangle">
            <a:avLst>
              <a:gd name="adj" fmla="val 53065"/>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40" name="等腰三角形 75"/>
          <p:cNvSpPr>
            <a:spLocks noChangeArrowheads="1"/>
          </p:cNvSpPr>
          <p:nvPr/>
        </p:nvSpPr>
        <p:spPr bwMode="auto">
          <a:xfrm rot="5400000">
            <a:off x="5034905" y="5288384"/>
            <a:ext cx="609600" cy="500062"/>
          </a:xfrm>
          <a:prstGeom prst="triangle">
            <a:avLst>
              <a:gd name="adj" fmla="val 53065"/>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grpSp>
        <p:nvGrpSpPr>
          <p:cNvPr id="42" name="组合 20"/>
          <p:cNvGrpSpPr>
            <a:grpSpLocks/>
          </p:cNvGrpSpPr>
          <p:nvPr/>
        </p:nvGrpSpPr>
        <p:grpSpPr bwMode="auto">
          <a:xfrm>
            <a:off x="2195736" y="3124014"/>
            <a:ext cx="2742984" cy="923330"/>
            <a:chOff x="4191000" y="2859429"/>
            <a:chExt cx="2742406" cy="922228"/>
          </a:xfrm>
        </p:grpSpPr>
        <p:sp>
          <p:nvSpPr>
            <p:cNvPr id="45" name="矩形 1"/>
            <p:cNvSpPr>
              <a:spLocks noChangeArrowheads="1"/>
            </p:cNvSpPr>
            <p:nvPr/>
          </p:nvSpPr>
          <p:spPr bwMode="auto">
            <a:xfrm>
              <a:off x="4191000" y="2859429"/>
              <a:ext cx="2742406" cy="92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50000"/>
                </a:lnSpc>
              </a:pPr>
              <a:r>
                <a:rPr lang="zh-CN" altLang="zh-CN" sz="1800" b="0" dirty="0">
                  <a:latin typeface="微软雅黑" pitchFamily="34" charset="-122"/>
                </a:rPr>
                <a:t>中国共产党党员</a:t>
              </a:r>
              <a:r>
                <a:rPr lang="zh-CN" altLang="zh-CN" sz="1800" b="0" dirty="0" smtClean="0">
                  <a:latin typeface="微软雅黑" pitchFamily="34" charset="-122"/>
                </a:rPr>
                <a:t>领导干部廉洁从政若干准则</a:t>
              </a:r>
              <a:endParaRPr lang="zh-CN" altLang="en-US" sz="1800" b="0" dirty="0" smtClean="0">
                <a:latin typeface="微软雅黑" pitchFamily="34" charset="-122"/>
              </a:endParaRPr>
            </a:p>
          </p:txBody>
        </p:sp>
        <p:sp>
          <p:nvSpPr>
            <p:cNvPr id="46" name="矩形 1"/>
            <p:cNvSpPr>
              <a:spLocks noChangeArrowheads="1"/>
            </p:cNvSpPr>
            <p:nvPr/>
          </p:nvSpPr>
          <p:spPr bwMode="auto">
            <a:xfrm>
              <a:off x="4533900" y="3289062"/>
              <a:ext cx="20566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b="0" dirty="0">
                <a:latin typeface="微软雅黑" pitchFamily="34" charset="-122"/>
              </a:endParaRPr>
            </a:p>
          </p:txBody>
        </p:sp>
      </p:grpSp>
      <p:sp>
        <p:nvSpPr>
          <p:cNvPr id="47" name="TextBox 46"/>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9609651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4581" name="矩形 38"/>
          <p:cNvSpPr>
            <a:spLocks noChangeArrowheads="1"/>
          </p:cNvSpPr>
          <p:nvPr/>
        </p:nvSpPr>
        <p:spPr bwMode="auto">
          <a:xfrm>
            <a:off x="826302" y="1974582"/>
            <a:ext cx="7288864" cy="900439"/>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a:solidFill>
                <a:srgbClr val="FFFFFF"/>
              </a:solidFill>
              <a:latin typeface="微软雅黑" pitchFamily="34" charset="-122"/>
            </a:endParaRPr>
          </a:p>
        </p:txBody>
      </p:sp>
      <p:sp>
        <p:nvSpPr>
          <p:cNvPr id="24583" name="矩形 1"/>
          <p:cNvSpPr>
            <a:spLocks noChangeArrowheads="1"/>
          </p:cNvSpPr>
          <p:nvPr/>
        </p:nvSpPr>
        <p:spPr bwMode="auto">
          <a:xfrm>
            <a:off x="985867" y="1974582"/>
            <a:ext cx="7119674" cy="81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50000"/>
              </a:lnSpc>
            </a:pPr>
            <a:r>
              <a:rPr lang="zh-CN" altLang="en-US" sz="1600" dirty="0">
                <a:solidFill>
                  <a:schemeClr val="bg1"/>
                </a:solidFill>
                <a:latin typeface="微软雅黑" pitchFamily="34" charset="-122"/>
              </a:rPr>
              <a:t>修订后的</a:t>
            </a:r>
            <a:r>
              <a:rPr lang="en-US" altLang="zh-CN" sz="1600" dirty="0">
                <a:solidFill>
                  <a:schemeClr val="bg1"/>
                </a:solidFill>
                <a:latin typeface="微软雅黑" pitchFamily="34" charset="-122"/>
              </a:rPr>
              <a:t>《</a:t>
            </a:r>
            <a:r>
              <a:rPr lang="zh-CN" altLang="en-US" sz="1600" dirty="0">
                <a:solidFill>
                  <a:schemeClr val="bg1"/>
                </a:solidFill>
                <a:latin typeface="微软雅黑" pitchFamily="34" charset="-122"/>
              </a:rPr>
              <a:t>准则</a:t>
            </a:r>
            <a:r>
              <a:rPr lang="en-US" altLang="zh-CN" sz="1600" dirty="0">
                <a:solidFill>
                  <a:schemeClr val="bg1"/>
                </a:solidFill>
                <a:latin typeface="微软雅黑" pitchFamily="34" charset="-122"/>
              </a:rPr>
              <a:t>》</a:t>
            </a:r>
            <a:r>
              <a:rPr lang="zh-CN" altLang="en-US" sz="1600" dirty="0">
                <a:solidFill>
                  <a:schemeClr val="bg1"/>
                </a:solidFill>
                <a:latin typeface="微软雅黑" pitchFamily="34" charset="-122"/>
              </a:rPr>
              <a:t>共</a:t>
            </a:r>
            <a:r>
              <a:rPr lang="en-US" altLang="zh-CN" sz="1600" dirty="0">
                <a:solidFill>
                  <a:schemeClr val="bg1"/>
                </a:solidFill>
                <a:latin typeface="微软雅黑" pitchFamily="34" charset="-122"/>
              </a:rPr>
              <a:t>8</a:t>
            </a:r>
            <a:r>
              <a:rPr lang="zh-CN" altLang="en-US" sz="1600" dirty="0">
                <a:solidFill>
                  <a:schemeClr val="bg1"/>
                </a:solidFill>
                <a:latin typeface="微软雅黑" pitchFamily="34" charset="-122"/>
              </a:rPr>
              <a:t>条、</a:t>
            </a:r>
            <a:r>
              <a:rPr lang="en-US" altLang="zh-CN" sz="1600" dirty="0">
                <a:solidFill>
                  <a:schemeClr val="bg1"/>
                </a:solidFill>
                <a:latin typeface="微软雅黑" pitchFamily="34" charset="-122"/>
              </a:rPr>
              <a:t>281</a:t>
            </a:r>
            <a:r>
              <a:rPr lang="zh-CN" altLang="en-US" sz="1600" dirty="0">
                <a:solidFill>
                  <a:schemeClr val="bg1"/>
                </a:solidFill>
                <a:latin typeface="微软雅黑" pitchFamily="34" charset="-122"/>
              </a:rPr>
              <a:t>字，分为导语、党员廉洁自律规范、党员领导干部廉洁自律规范等</a:t>
            </a:r>
            <a:r>
              <a:rPr lang="en-US" altLang="zh-CN" sz="1600" dirty="0">
                <a:solidFill>
                  <a:schemeClr val="bg1"/>
                </a:solidFill>
                <a:latin typeface="微软雅黑" pitchFamily="34" charset="-122"/>
              </a:rPr>
              <a:t>3</a:t>
            </a:r>
            <a:r>
              <a:rPr lang="zh-CN" altLang="en-US" sz="1600" dirty="0">
                <a:solidFill>
                  <a:schemeClr val="bg1"/>
                </a:solidFill>
                <a:latin typeface="微软雅黑" pitchFamily="34" charset="-122"/>
              </a:rPr>
              <a:t>部分，可概括</a:t>
            </a:r>
            <a:r>
              <a:rPr lang="zh-CN" altLang="en-US" sz="1600" dirty="0" smtClean="0">
                <a:solidFill>
                  <a:schemeClr val="bg1"/>
                </a:solidFill>
                <a:latin typeface="微软雅黑" pitchFamily="34" charset="-122"/>
              </a:rPr>
              <a:t>为：“四个必须”“八条规范”</a:t>
            </a:r>
            <a:endParaRPr lang="zh-CN" altLang="en-US" sz="1600" dirty="0">
              <a:solidFill>
                <a:schemeClr val="bg1"/>
              </a:solidFill>
              <a:latin typeface="微软雅黑" pitchFamily="34" charset="-122"/>
            </a:endParaRPr>
          </a:p>
        </p:txBody>
      </p:sp>
      <p:grpSp>
        <p:nvGrpSpPr>
          <p:cNvPr id="2" name="组合 1"/>
          <p:cNvGrpSpPr/>
          <p:nvPr/>
        </p:nvGrpSpPr>
        <p:grpSpPr>
          <a:xfrm>
            <a:off x="828899" y="2817271"/>
            <a:ext cx="7286267" cy="3615410"/>
            <a:chOff x="838524" y="2817271"/>
            <a:chExt cx="7286267" cy="3615410"/>
          </a:xfrm>
        </p:grpSpPr>
        <p:sp>
          <p:nvSpPr>
            <p:cNvPr id="24596" name="Rectangle 24"/>
            <p:cNvSpPr>
              <a:spLocks noChangeArrowheads="1"/>
            </p:cNvSpPr>
            <p:nvPr/>
          </p:nvSpPr>
          <p:spPr bwMode="auto">
            <a:xfrm>
              <a:off x="4422992" y="3140968"/>
              <a:ext cx="3701799" cy="3291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4597" name="Rectangle 16"/>
            <p:cNvSpPr>
              <a:spLocks noChangeArrowheads="1"/>
            </p:cNvSpPr>
            <p:nvPr/>
          </p:nvSpPr>
          <p:spPr bwMode="auto">
            <a:xfrm>
              <a:off x="4667891" y="3933056"/>
              <a:ext cx="3240361" cy="2308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50000"/>
                </a:lnSpc>
              </a:pPr>
              <a:r>
                <a:rPr lang="zh-CN" altLang="en-US" sz="1200" b="0" dirty="0">
                  <a:latin typeface="微软雅黑" pitchFamily="34" charset="-122"/>
                </a:rPr>
                <a:t>第一条 坚持公私分明</a:t>
              </a:r>
              <a:r>
                <a:rPr lang="en-US" altLang="zh-CN" sz="1200" b="0" dirty="0">
                  <a:latin typeface="微软雅黑" pitchFamily="34" charset="-122"/>
                </a:rPr>
                <a:t>,</a:t>
              </a:r>
              <a:r>
                <a:rPr lang="zh-CN" altLang="en-US" sz="1200" b="0" dirty="0">
                  <a:latin typeface="微软雅黑" pitchFamily="34" charset="-122"/>
                </a:rPr>
                <a:t>先公后私</a:t>
              </a:r>
              <a:r>
                <a:rPr lang="en-US" altLang="zh-CN" sz="1200" b="0" dirty="0">
                  <a:latin typeface="微软雅黑" pitchFamily="34" charset="-122"/>
                </a:rPr>
                <a:t>,</a:t>
              </a:r>
              <a:r>
                <a:rPr lang="zh-CN" altLang="en-US" sz="1200" b="0" dirty="0" smtClean="0">
                  <a:latin typeface="微软雅黑" pitchFamily="34" charset="-122"/>
                </a:rPr>
                <a:t>克己奉公</a:t>
              </a:r>
              <a:endParaRPr lang="zh-CN" altLang="en-US" sz="1200" b="0" dirty="0">
                <a:latin typeface="微软雅黑" pitchFamily="34" charset="-122"/>
              </a:endParaRPr>
            </a:p>
            <a:p>
              <a:pPr algn="ctr" eaLnBrk="1" hangingPunct="1">
                <a:lnSpc>
                  <a:spcPct val="150000"/>
                </a:lnSpc>
              </a:pPr>
              <a:r>
                <a:rPr lang="zh-CN" altLang="en-US" sz="1200" b="0" dirty="0">
                  <a:latin typeface="微软雅黑" pitchFamily="34" charset="-122"/>
                </a:rPr>
                <a:t>第二条 坚持崇廉拒腐</a:t>
              </a:r>
              <a:r>
                <a:rPr lang="en-US" altLang="zh-CN" sz="1200" b="0" dirty="0">
                  <a:latin typeface="微软雅黑" pitchFamily="34" charset="-122"/>
                </a:rPr>
                <a:t>,</a:t>
              </a:r>
              <a:r>
                <a:rPr lang="zh-CN" altLang="en-US" sz="1200" b="0" dirty="0">
                  <a:latin typeface="微软雅黑" pitchFamily="34" charset="-122"/>
                </a:rPr>
                <a:t>清白做人</a:t>
              </a:r>
              <a:r>
                <a:rPr lang="en-US" altLang="zh-CN" sz="1200" b="0" dirty="0">
                  <a:latin typeface="微软雅黑" pitchFamily="34" charset="-122"/>
                </a:rPr>
                <a:t>,</a:t>
              </a:r>
              <a:r>
                <a:rPr lang="zh-CN" altLang="en-US" sz="1200" b="0" dirty="0">
                  <a:latin typeface="微软雅黑" pitchFamily="34" charset="-122"/>
                </a:rPr>
                <a:t>干净</a:t>
              </a:r>
              <a:r>
                <a:rPr lang="zh-CN" altLang="en-US" sz="1200" b="0" dirty="0" smtClean="0">
                  <a:latin typeface="微软雅黑" pitchFamily="34" charset="-122"/>
                </a:rPr>
                <a:t>做事</a:t>
              </a:r>
              <a:endParaRPr lang="zh-CN" altLang="en-US" sz="1200" b="0" dirty="0">
                <a:latin typeface="微软雅黑" pitchFamily="34" charset="-122"/>
              </a:endParaRPr>
            </a:p>
            <a:p>
              <a:pPr algn="ctr" eaLnBrk="1" hangingPunct="1">
                <a:lnSpc>
                  <a:spcPct val="150000"/>
                </a:lnSpc>
              </a:pPr>
              <a:r>
                <a:rPr lang="zh-CN" altLang="en-US" sz="1200" b="0" dirty="0">
                  <a:latin typeface="微软雅黑" pitchFamily="34" charset="-122"/>
                </a:rPr>
                <a:t>第三条 坚持尚俭戒奢</a:t>
              </a:r>
              <a:r>
                <a:rPr lang="en-US" altLang="zh-CN" sz="1200" b="0" dirty="0">
                  <a:latin typeface="微软雅黑" pitchFamily="34" charset="-122"/>
                </a:rPr>
                <a:t>,</a:t>
              </a:r>
              <a:r>
                <a:rPr lang="zh-CN" altLang="en-US" sz="1200" b="0" dirty="0">
                  <a:latin typeface="微软雅黑" pitchFamily="34" charset="-122"/>
                </a:rPr>
                <a:t>艰苦朴素</a:t>
              </a:r>
              <a:r>
                <a:rPr lang="en-US" altLang="zh-CN" sz="1200" b="0" dirty="0">
                  <a:latin typeface="微软雅黑" pitchFamily="34" charset="-122"/>
                </a:rPr>
                <a:t>,</a:t>
              </a:r>
              <a:r>
                <a:rPr lang="zh-CN" altLang="en-US" sz="1200" b="0" dirty="0" smtClean="0">
                  <a:latin typeface="微软雅黑" pitchFamily="34" charset="-122"/>
                </a:rPr>
                <a:t>勤俭节约</a:t>
              </a:r>
              <a:endParaRPr lang="zh-CN" altLang="en-US" sz="1200" b="0" dirty="0">
                <a:latin typeface="微软雅黑" pitchFamily="34" charset="-122"/>
              </a:endParaRPr>
            </a:p>
            <a:p>
              <a:pPr algn="ctr" eaLnBrk="1" hangingPunct="1">
                <a:lnSpc>
                  <a:spcPct val="150000"/>
                </a:lnSpc>
              </a:pPr>
              <a:r>
                <a:rPr lang="zh-CN" altLang="en-US" sz="1200" b="0" dirty="0">
                  <a:latin typeface="微软雅黑" pitchFamily="34" charset="-122"/>
                </a:rPr>
                <a:t>第四条 坚持吃苦在前</a:t>
              </a:r>
              <a:r>
                <a:rPr lang="en-US" altLang="zh-CN" sz="1200" b="0" dirty="0">
                  <a:latin typeface="微软雅黑" pitchFamily="34" charset="-122"/>
                </a:rPr>
                <a:t>,</a:t>
              </a:r>
              <a:r>
                <a:rPr lang="zh-CN" altLang="en-US" sz="1200" b="0" dirty="0">
                  <a:latin typeface="微软雅黑" pitchFamily="34" charset="-122"/>
                </a:rPr>
                <a:t>享受在后</a:t>
              </a:r>
              <a:r>
                <a:rPr lang="en-US" altLang="zh-CN" sz="1200" b="0" dirty="0">
                  <a:latin typeface="微软雅黑" pitchFamily="34" charset="-122"/>
                </a:rPr>
                <a:t>,</a:t>
              </a:r>
              <a:r>
                <a:rPr lang="zh-CN" altLang="en-US" sz="1200" b="0" dirty="0">
                  <a:latin typeface="微软雅黑" pitchFamily="34" charset="-122"/>
                </a:rPr>
                <a:t>甘于</a:t>
              </a:r>
              <a:r>
                <a:rPr lang="zh-CN" altLang="en-US" sz="1200" b="0" dirty="0" smtClean="0">
                  <a:latin typeface="微软雅黑" pitchFamily="34" charset="-122"/>
                </a:rPr>
                <a:t>奉献</a:t>
              </a:r>
              <a:endParaRPr lang="en-US" altLang="zh-CN" sz="1200" b="0" dirty="0" smtClean="0">
                <a:latin typeface="微软雅黑" pitchFamily="34" charset="-122"/>
              </a:endParaRPr>
            </a:p>
            <a:p>
              <a:pPr algn="ctr">
                <a:lnSpc>
                  <a:spcPct val="150000"/>
                </a:lnSpc>
              </a:pPr>
              <a:r>
                <a:rPr lang="zh-CN" altLang="en-US" sz="1200" b="0" dirty="0" smtClean="0">
                  <a:latin typeface="微软雅黑" pitchFamily="34" charset="-122"/>
                </a:rPr>
                <a:t>第五条 廉洁从政</a:t>
              </a:r>
              <a:r>
                <a:rPr lang="en-US" altLang="zh-CN" sz="1200" b="0" dirty="0" smtClean="0">
                  <a:latin typeface="微软雅黑" pitchFamily="34" charset="-122"/>
                </a:rPr>
                <a:t>,</a:t>
              </a:r>
              <a:r>
                <a:rPr lang="zh-CN" altLang="en-US" sz="1200" b="0" dirty="0" smtClean="0">
                  <a:latin typeface="微软雅黑" pitchFamily="34" charset="-122"/>
                </a:rPr>
                <a:t>自觉保持人民公仆本色</a:t>
              </a:r>
            </a:p>
            <a:p>
              <a:pPr algn="ctr">
                <a:lnSpc>
                  <a:spcPct val="150000"/>
                </a:lnSpc>
              </a:pPr>
              <a:r>
                <a:rPr lang="zh-CN" altLang="en-US" sz="1200" b="0" dirty="0" smtClean="0">
                  <a:latin typeface="微软雅黑" pitchFamily="34" charset="-122"/>
                </a:rPr>
                <a:t>第六条 廉洁用权</a:t>
              </a:r>
              <a:r>
                <a:rPr lang="en-US" altLang="zh-CN" sz="1200" b="0" dirty="0" smtClean="0">
                  <a:latin typeface="微软雅黑" pitchFamily="34" charset="-122"/>
                </a:rPr>
                <a:t>,</a:t>
              </a:r>
              <a:r>
                <a:rPr lang="zh-CN" altLang="en-US" sz="1200" b="0" dirty="0" smtClean="0">
                  <a:latin typeface="微软雅黑" pitchFamily="34" charset="-122"/>
                </a:rPr>
                <a:t>自觉维护人民根本利益</a:t>
              </a:r>
            </a:p>
            <a:p>
              <a:pPr algn="ctr">
                <a:lnSpc>
                  <a:spcPct val="150000"/>
                </a:lnSpc>
              </a:pPr>
              <a:r>
                <a:rPr lang="zh-CN" altLang="en-US" sz="1200" b="0" dirty="0" smtClean="0">
                  <a:latin typeface="微软雅黑" pitchFamily="34" charset="-122"/>
                </a:rPr>
                <a:t>第七条 廉洁修身</a:t>
              </a:r>
              <a:r>
                <a:rPr lang="en-US" altLang="zh-CN" sz="1200" b="0" dirty="0" smtClean="0">
                  <a:latin typeface="微软雅黑" pitchFamily="34" charset="-122"/>
                </a:rPr>
                <a:t>,</a:t>
              </a:r>
              <a:r>
                <a:rPr lang="zh-CN" altLang="en-US" sz="1200" b="0" dirty="0" smtClean="0">
                  <a:latin typeface="微软雅黑" pitchFamily="34" charset="-122"/>
                </a:rPr>
                <a:t>自觉提升思想道德境界</a:t>
              </a:r>
            </a:p>
            <a:p>
              <a:pPr algn="ctr">
                <a:lnSpc>
                  <a:spcPct val="150000"/>
                </a:lnSpc>
              </a:pPr>
              <a:r>
                <a:rPr lang="zh-CN" altLang="en-US" sz="1200" b="0" dirty="0" smtClean="0">
                  <a:latin typeface="微软雅黑" pitchFamily="34" charset="-122"/>
                </a:rPr>
                <a:t>第八条 廉洁齐家</a:t>
              </a:r>
              <a:r>
                <a:rPr lang="en-US" altLang="zh-CN" sz="1200" b="0" dirty="0" smtClean="0">
                  <a:latin typeface="微软雅黑" pitchFamily="34" charset="-122"/>
                </a:rPr>
                <a:t>,</a:t>
              </a:r>
              <a:r>
                <a:rPr lang="zh-CN" altLang="en-US" sz="1200" b="0" dirty="0" smtClean="0">
                  <a:latin typeface="微软雅黑" pitchFamily="34" charset="-122"/>
                </a:rPr>
                <a:t>自觉带头树立良好家风</a:t>
              </a:r>
              <a:endParaRPr lang="zh-CN" altLang="en-US" sz="1200" b="0" dirty="0">
                <a:latin typeface="微软雅黑" pitchFamily="34" charset="-122"/>
              </a:endParaRPr>
            </a:p>
          </p:txBody>
        </p:sp>
        <p:sp>
          <p:nvSpPr>
            <p:cNvPr id="24582" name="等腰三角形 75"/>
            <p:cNvSpPr>
              <a:spLocks noChangeArrowheads="1"/>
            </p:cNvSpPr>
            <p:nvPr/>
          </p:nvSpPr>
          <p:spPr bwMode="auto">
            <a:xfrm rot="10800000">
              <a:off x="2477215" y="2817271"/>
              <a:ext cx="232202" cy="249180"/>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4585" name="Rectangle 19"/>
            <p:cNvSpPr>
              <a:spLocks noChangeArrowheads="1"/>
            </p:cNvSpPr>
            <p:nvPr/>
          </p:nvSpPr>
          <p:spPr bwMode="auto">
            <a:xfrm>
              <a:off x="4422993" y="3358405"/>
              <a:ext cx="3692173" cy="40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25000"/>
                </a:lnSpc>
              </a:pPr>
              <a:r>
                <a:rPr lang="zh-CN" altLang="en-US" sz="1700" dirty="0">
                  <a:solidFill>
                    <a:schemeClr val="bg1"/>
                  </a:solidFill>
                </a:rPr>
                <a:t>党员领导干部廉洁自律规范</a:t>
              </a:r>
            </a:p>
          </p:txBody>
        </p:sp>
        <p:sp>
          <p:nvSpPr>
            <p:cNvPr id="24586" name="Rectangle 24"/>
            <p:cNvSpPr>
              <a:spLocks noChangeArrowheads="1"/>
            </p:cNvSpPr>
            <p:nvPr/>
          </p:nvSpPr>
          <p:spPr bwMode="auto">
            <a:xfrm>
              <a:off x="838524" y="3140968"/>
              <a:ext cx="3512459" cy="3291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4587" name="Rectangle 16"/>
            <p:cNvSpPr>
              <a:spLocks noChangeArrowheads="1"/>
            </p:cNvSpPr>
            <p:nvPr/>
          </p:nvSpPr>
          <p:spPr bwMode="auto">
            <a:xfrm>
              <a:off x="962760" y="4084288"/>
              <a:ext cx="3296966" cy="19839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marL="285750" indent="-285750" eaLnBrk="1" hangingPunct="1">
                <a:lnSpc>
                  <a:spcPct val="150000"/>
                </a:lnSpc>
                <a:buFont typeface="微软雅黑" panose="020B0503020204020204" pitchFamily="34" charset="-122"/>
                <a:buChar char="-"/>
              </a:pPr>
              <a:r>
                <a:rPr lang="zh-CN" altLang="en-US" sz="1200" b="0" dirty="0">
                  <a:latin typeface="微软雅黑" pitchFamily="34" charset="-122"/>
                </a:rPr>
                <a:t>必须坚定共产主义理想和中国特色社会主义信念；</a:t>
              </a:r>
              <a:endParaRPr lang="en-US" altLang="zh-CN" sz="1200" b="0" dirty="0">
                <a:latin typeface="微软雅黑" pitchFamily="34" charset="-122"/>
              </a:endParaRPr>
            </a:p>
            <a:p>
              <a:pPr marL="285750" indent="-285750" eaLnBrk="1" hangingPunct="1">
                <a:lnSpc>
                  <a:spcPct val="150000"/>
                </a:lnSpc>
                <a:buFont typeface="微软雅黑" panose="020B0503020204020204" pitchFamily="34" charset="-122"/>
                <a:buChar char="-"/>
              </a:pPr>
              <a:r>
                <a:rPr lang="zh-CN" altLang="en-US" sz="1200" b="0" dirty="0">
                  <a:latin typeface="微软雅黑" pitchFamily="34" charset="-122"/>
                </a:rPr>
                <a:t>必须坚持全心全意为人民服务根本宗旨；</a:t>
              </a:r>
              <a:endParaRPr lang="en-US" altLang="zh-CN" sz="1200" b="0" dirty="0">
                <a:latin typeface="微软雅黑" pitchFamily="34" charset="-122"/>
              </a:endParaRPr>
            </a:p>
            <a:p>
              <a:pPr marL="285750" indent="-285750" eaLnBrk="1" hangingPunct="1">
                <a:lnSpc>
                  <a:spcPct val="150000"/>
                </a:lnSpc>
                <a:buFont typeface="微软雅黑" panose="020B0503020204020204" pitchFamily="34" charset="-122"/>
                <a:buChar char="-"/>
              </a:pPr>
              <a:r>
                <a:rPr lang="zh-CN" altLang="en-US" sz="1200" b="0" dirty="0">
                  <a:latin typeface="微软雅黑" pitchFamily="34" charset="-122"/>
                </a:rPr>
                <a:t>必须继承发扬当的优良传统和作风；</a:t>
              </a:r>
              <a:endParaRPr lang="en-US" altLang="zh-CN" sz="1200" b="0" dirty="0">
                <a:latin typeface="微软雅黑" pitchFamily="34" charset="-122"/>
              </a:endParaRPr>
            </a:p>
            <a:p>
              <a:pPr marL="285750" indent="-285750" eaLnBrk="1" hangingPunct="1">
                <a:lnSpc>
                  <a:spcPct val="150000"/>
                </a:lnSpc>
                <a:buFont typeface="微软雅黑" panose="020B0503020204020204" pitchFamily="34" charset="-122"/>
                <a:buChar char="-"/>
              </a:pPr>
              <a:r>
                <a:rPr lang="zh-CN" altLang="en-US" sz="1200" b="0" dirty="0">
                  <a:latin typeface="微软雅黑" pitchFamily="34" charset="-122"/>
                </a:rPr>
                <a:t>必须自觉培养高尚道德情操，努力弘扬中华民族传统美德，廉洁自律，接受监督，永葆党的先进性和纯洁性；</a:t>
              </a:r>
            </a:p>
          </p:txBody>
        </p:sp>
        <p:sp>
          <p:nvSpPr>
            <p:cNvPr id="24588" name="Rectangle 19"/>
            <p:cNvSpPr>
              <a:spLocks noChangeArrowheads="1"/>
            </p:cNvSpPr>
            <p:nvPr/>
          </p:nvSpPr>
          <p:spPr bwMode="auto">
            <a:xfrm>
              <a:off x="838525" y="3358405"/>
              <a:ext cx="3512458" cy="40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25000"/>
                </a:lnSpc>
              </a:pPr>
              <a:r>
                <a:rPr lang="zh-CN" altLang="en-US" sz="1700" dirty="0" smtClean="0">
                  <a:solidFill>
                    <a:schemeClr val="bg1"/>
                  </a:solidFill>
                </a:rPr>
                <a:t>导 语</a:t>
              </a:r>
              <a:endParaRPr lang="zh-CN" altLang="en-US" sz="1700" dirty="0">
                <a:solidFill>
                  <a:schemeClr val="bg1"/>
                </a:solidFill>
              </a:endParaRPr>
            </a:p>
          </p:txBody>
        </p:sp>
      </p:grpSp>
      <p:grpSp>
        <p:nvGrpSpPr>
          <p:cNvPr id="24589" name="组合 16"/>
          <p:cNvGrpSpPr>
            <a:grpSpLocks/>
          </p:cNvGrpSpPr>
          <p:nvPr/>
        </p:nvGrpSpPr>
        <p:grpSpPr bwMode="auto">
          <a:xfrm>
            <a:off x="835927" y="684055"/>
            <a:ext cx="7279239" cy="1066553"/>
            <a:chOff x="1114425" y="683816"/>
            <a:chExt cx="9705181" cy="1066800"/>
          </a:xfrm>
        </p:grpSpPr>
        <p:sp>
          <p:nvSpPr>
            <p:cNvPr id="24590"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4592" name="矩形 25"/>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中国共产党廉洁自律准则</a:t>
              </a:r>
            </a:p>
          </p:txBody>
        </p:sp>
        <p:sp>
          <p:nvSpPr>
            <p:cNvPr id="24593"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22"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38" name="TextBox 37"/>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333123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0" y="3068961"/>
            <a:ext cx="9144000" cy="309634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21" name="组合 20"/>
          <p:cNvGrpSpPr/>
          <p:nvPr/>
        </p:nvGrpSpPr>
        <p:grpSpPr>
          <a:xfrm>
            <a:off x="1206874" y="5131347"/>
            <a:ext cx="720080" cy="765176"/>
            <a:chOff x="7596336" y="2852936"/>
            <a:chExt cx="720080" cy="765176"/>
          </a:xfrm>
        </p:grpSpPr>
        <p:sp>
          <p:nvSpPr>
            <p:cNvPr id="22" name="矩形 21"/>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23" name="直接连接符 22"/>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206874" y="4221089"/>
            <a:ext cx="720080" cy="765176"/>
            <a:chOff x="7596336" y="2852936"/>
            <a:chExt cx="720080" cy="765176"/>
          </a:xfrm>
        </p:grpSpPr>
        <p:sp>
          <p:nvSpPr>
            <p:cNvPr id="18" name="矩形 17"/>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19" name="直接连接符 18"/>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1207328" y="3328576"/>
            <a:ext cx="2826924" cy="765176"/>
            <a:chOff x="1207328" y="3472591"/>
            <a:chExt cx="2826924" cy="765176"/>
          </a:xfrm>
        </p:grpSpPr>
        <p:grpSp>
          <p:nvGrpSpPr>
            <p:cNvPr id="13" name="组合 12"/>
            <p:cNvGrpSpPr/>
            <p:nvPr/>
          </p:nvGrpSpPr>
          <p:grpSpPr>
            <a:xfrm>
              <a:off x="1207328" y="3472591"/>
              <a:ext cx="720080" cy="765176"/>
              <a:chOff x="7596336" y="2852936"/>
              <a:chExt cx="720080" cy="765176"/>
            </a:xfrm>
          </p:grpSpPr>
          <p:sp>
            <p:nvSpPr>
              <p:cNvPr id="14" name="矩形 13"/>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15" name="直接连接符 14"/>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176" name="矩形 10"/>
            <p:cNvSpPr>
              <a:spLocks noChangeArrowheads="1"/>
            </p:cNvSpPr>
            <p:nvPr/>
          </p:nvSpPr>
          <p:spPr bwMode="auto">
            <a:xfrm>
              <a:off x="1233485" y="3501007"/>
              <a:ext cx="28007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4000" dirty="0" smtClean="0">
                  <a:solidFill>
                    <a:schemeClr val="bg1"/>
                  </a:solidFill>
                </a:rPr>
                <a:t>学 </a:t>
              </a:r>
              <a:r>
                <a:rPr lang="zh-CN" altLang="en-US" dirty="0">
                  <a:solidFill>
                    <a:schemeClr val="bg1"/>
                  </a:solidFill>
                </a:rPr>
                <a:t> </a:t>
              </a:r>
              <a:r>
                <a:rPr lang="zh-CN" altLang="en-US" dirty="0" smtClean="0">
                  <a:solidFill>
                    <a:schemeClr val="bg1"/>
                  </a:solidFill>
                </a:rPr>
                <a:t>共产党</a:t>
              </a:r>
              <a:r>
                <a:rPr lang="zh-CN" altLang="en-US" dirty="0">
                  <a:solidFill>
                    <a:schemeClr val="bg1"/>
                  </a:solidFill>
                </a:rPr>
                <a:t>党章党规</a:t>
              </a:r>
            </a:p>
          </p:txBody>
        </p:sp>
      </p:grpSp>
      <p:sp>
        <p:nvSpPr>
          <p:cNvPr id="7177" name="矩形 13"/>
          <p:cNvSpPr>
            <a:spLocks noChangeArrowheads="1"/>
          </p:cNvSpPr>
          <p:nvPr/>
        </p:nvSpPr>
        <p:spPr bwMode="auto">
          <a:xfrm>
            <a:off x="1233485" y="4260983"/>
            <a:ext cx="46858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4000" dirty="0" smtClean="0">
                <a:solidFill>
                  <a:schemeClr val="bg1"/>
                </a:solidFill>
              </a:rPr>
              <a:t>学 </a:t>
            </a:r>
            <a:r>
              <a:rPr lang="zh-CN" altLang="en-US" dirty="0" smtClean="0">
                <a:solidFill>
                  <a:schemeClr val="bg1"/>
                </a:solidFill>
              </a:rPr>
              <a:t> 习近平</a:t>
            </a:r>
            <a:r>
              <a:rPr lang="zh-CN" altLang="en-US" dirty="0">
                <a:solidFill>
                  <a:schemeClr val="bg1"/>
                </a:solidFill>
              </a:rPr>
              <a:t>总书记系列重要讲话精神</a:t>
            </a:r>
          </a:p>
        </p:txBody>
      </p:sp>
      <p:sp>
        <p:nvSpPr>
          <p:cNvPr id="7178" name="矩形 14"/>
          <p:cNvSpPr>
            <a:spLocks noChangeArrowheads="1"/>
          </p:cNvSpPr>
          <p:nvPr/>
        </p:nvSpPr>
        <p:spPr bwMode="auto">
          <a:xfrm>
            <a:off x="1233485" y="5169386"/>
            <a:ext cx="1992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4000" dirty="0" smtClean="0">
                <a:solidFill>
                  <a:schemeClr val="bg1"/>
                </a:solidFill>
              </a:rPr>
              <a:t>做 </a:t>
            </a:r>
            <a:r>
              <a:rPr lang="zh-CN" altLang="en-US" dirty="0" smtClean="0">
                <a:solidFill>
                  <a:schemeClr val="bg1"/>
                </a:solidFill>
              </a:rPr>
              <a:t> 合格</a:t>
            </a:r>
            <a:r>
              <a:rPr lang="zh-CN" altLang="en-US" dirty="0">
                <a:solidFill>
                  <a:schemeClr val="bg1"/>
                </a:solidFill>
              </a:rPr>
              <a:t>党员</a:t>
            </a:r>
          </a:p>
        </p:txBody>
      </p:sp>
      <p:sp>
        <p:nvSpPr>
          <p:cNvPr id="7174" name="Rectangle 10"/>
          <p:cNvSpPr>
            <a:spLocks noChangeArrowheads="1"/>
          </p:cNvSpPr>
          <p:nvPr/>
        </p:nvSpPr>
        <p:spPr bwMode="auto">
          <a:xfrm>
            <a:off x="513227" y="1916833"/>
            <a:ext cx="4233139" cy="84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5000" b="0" spc="300" dirty="0">
                <a:solidFill>
                  <a:srgbClr val="FF0000"/>
                </a:solidFill>
                <a:latin typeface="微软雅黑" panose="020B0503020204020204" pitchFamily="34" charset="-122"/>
              </a:rPr>
              <a:t>“</a:t>
            </a:r>
            <a:r>
              <a:rPr lang="zh-CN" altLang="en-US" sz="5000" spc="300" dirty="0">
                <a:solidFill>
                  <a:srgbClr val="FF0000"/>
                </a:solidFill>
                <a:latin typeface="微软雅黑" panose="020B0503020204020204" pitchFamily="34" charset="-122"/>
              </a:rPr>
              <a:t>两学一做</a:t>
            </a:r>
            <a:r>
              <a:rPr lang="zh-CN" altLang="en-US" sz="5000" b="0" spc="300" dirty="0">
                <a:solidFill>
                  <a:srgbClr val="FF0000"/>
                </a:solidFill>
                <a:latin typeface="微软雅黑" panose="020B0503020204020204" pitchFamily="34" charset="-122"/>
              </a:rPr>
              <a:t>”</a:t>
            </a:r>
          </a:p>
        </p:txBody>
      </p:sp>
      <p:sp>
        <p:nvSpPr>
          <p:cNvPr id="7175" name="Rectangle 10"/>
          <p:cNvSpPr>
            <a:spLocks noChangeArrowheads="1"/>
          </p:cNvSpPr>
          <p:nvPr/>
        </p:nvSpPr>
        <p:spPr bwMode="auto">
          <a:xfrm>
            <a:off x="4230866" y="2257657"/>
            <a:ext cx="2232592"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spc="300" dirty="0">
                <a:solidFill>
                  <a:srgbClr val="FF0000"/>
                </a:solidFill>
                <a:latin typeface="微软雅黑" panose="020B0503020204020204" pitchFamily="34" charset="-122"/>
              </a:rPr>
              <a:t>学习教育活动</a:t>
            </a:r>
          </a:p>
        </p:txBody>
      </p:sp>
      <p:pic>
        <p:nvPicPr>
          <p:cNvPr id="11" name="Picture 15"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658"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161"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05024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0"/>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25609" name="组合 10"/>
          <p:cNvGrpSpPr>
            <a:grpSpLocks/>
          </p:cNvGrpSpPr>
          <p:nvPr/>
        </p:nvGrpSpPr>
        <p:grpSpPr bwMode="auto">
          <a:xfrm>
            <a:off x="835927" y="684055"/>
            <a:ext cx="7279239" cy="1066553"/>
            <a:chOff x="1114425" y="683816"/>
            <a:chExt cx="9705181" cy="1066800"/>
          </a:xfrm>
        </p:grpSpPr>
        <p:sp>
          <p:nvSpPr>
            <p:cNvPr id="25610"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5612" name="矩形 13"/>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中国共产党廉洁自律准则</a:t>
              </a:r>
            </a:p>
          </p:txBody>
        </p:sp>
        <p:sp>
          <p:nvSpPr>
            <p:cNvPr id="25613"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14"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15" name="矩形 38"/>
          <p:cNvSpPr>
            <a:spLocks noChangeArrowheads="1"/>
          </p:cNvSpPr>
          <p:nvPr/>
        </p:nvSpPr>
        <p:spPr bwMode="auto">
          <a:xfrm>
            <a:off x="1546224" y="2276872"/>
            <a:ext cx="3241799" cy="696516"/>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dirty="0">
              <a:solidFill>
                <a:srgbClr val="FFFFFF"/>
              </a:solidFill>
              <a:latin typeface="微软雅黑" pitchFamily="34" charset="-122"/>
            </a:endParaRPr>
          </a:p>
        </p:txBody>
      </p:sp>
      <p:sp>
        <p:nvSpPr>
          <p:cNvPr id="16" name="等腰三角形 75"/>
          <p:cNvSpPr>
            <a:spLocks noChangeArrowheads="1"/>
          </p:cNvSpPr>
          <p:nvPr/>
        </p:nvSpPr>
        <p:spPr bwMode="auto">
          <a:xfrm rot="10800000">
            <a:off x="1724024" y="2963862"/>
            <a:ext cx="362227" cy="24923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700" b="0">
              <a:solidFill>
                <a:srgbClr val="FFFFFF"/>
              </a:solidFill>
              <a:latin typeface="微软雅黑" pitchFamily="34" charset="-122"/>
            </a:endParaRPr>
          </a:p>
        </p:txBody>
      </p:sp>
      <p:sp>
        <p:nvSpPr>
          <p:cNvPr id="17" name="Rectangle 13"/>
          <p:cNvSpPr>
            <a:spLocks noChangeArrowheads="1"/>
          </p:cNvSpPr>
          <p:nvPr/>
        </p:nvSpPr>
        <p:spPr bwMode="auto">
          <a:xfrm>
            <a:off x="609600" y="3444923"/>
            <a:ext cx="2162199" cy="2325591"/>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eaLnBrk="1" hangingPunct="1">
              <a:lnSpc>
                <a:spcPct val="150000"/>
              </a:lnSpc>
            </a:pPr>
            <a:r>
              <a:rPr lang="zh-CN" altLang="zh-CN" sz="1700" dirty="0">
                <a:latin typeface="微软雅黑" pitchFamily="34" charset="-122"/>
              </a:rPr>
              <a:t>一是重申党的理想信念、根本宗旨、优良传统作风、高尚道德情操等“四个必须”原则要求</a:t>
            </a:r>
            <a:r>
              <a:rPr lang="zh-CN" altLang="en-US" sz="1700" dirty="0">
                <a:latin typeface="微软雅黑" pitchFamily="34" charset="-122"/>
              </a:rPr>
              <a:t>。</a:t>
            </a:r>
          </a:p>
        </p:txBody>
      </p:sp>
      <p:sp>
        <p:nvSpPr>
          <p:cNvPr id="18" name="Rectangle 14"/>
          <p:cNvSpPr>
            <a:spLocks noChangeArrowheads="1"/>
          </p:cNvSpPr>
          <p:nvPr/>
        </p:nvSpPr>
        <p:spPr bwMode="auto">
          <a:xfrm>
            <a:off x="2987824" y="3444923"/>
            <a:ext cx="2520737" cy="2325591"/>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eaLnBrk="1" hangingPunct="1">
              <a:lnSpc>
                <a:spcPct val="150000"/>
              </a:lnSpc>
            </a:pPr>
            <a:r>
              <a:rPr lang="zh-CN" altLang="zh-CN" sz="1700" dirty="0">
                <a:latin typeface="微软雅黑" pitchFamily="34" charset="-122"/>
              </a:rPr>
              <a:t>二是围绕正确对待和处理“公与私”“廉与腐”“俭与奢”“苦与乐”的关系，对全体党员提出“四条规范”。</a:t>
            </a:r>
            <a:endParaRPr lang="zh-CN" altLang="en-US" sz="1700" dirty="0">
              <a:latin typeface="微软雅黑" pitchFamily="34" charset="-122"/>
            </a:endParaRPr>
          </a:p>
        </p:txBody>
      </p:sp>
      <p:sp>
        <p:nvSpPr>
          <p:cNvPr id="19" name="Rectangle 15"/>
          <p:cNvSpPr>
            <a:spLocks noChangeArrowheads="1"/>
          </p:cNvSpPr>
          <p:nvPr/>
        </p:nvSpPr>
        <p:spPr bwMode="auto">
          <a:xfrm>
            <a:off x="5724128" y="3444923"/>
            <a:ext cx="2736304" cy="2325591"/>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square"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eaLnBrk="1" hangingPunct="1">
              <a:lnSpc>
                <a:spcPct val="150000"/>
              </a:lnSpc>
            </a:pPr>
            <a:r>
              <a:rPr lang="zh-CN" altLang="zh-CN" sz="1700">
                <a:latin typeface="微软雅黑" pitchFamily="34" charset="-122"/>
              </a:rPr>
              <a:t>三是围绕廉洁从政，从公仆本色、权力行使、品行操守、良好家风等方面，对党员领导干部提出要求更高的“四条规范”。</a:t>
            </a:r>
          </a:p>
        </p:txBody>
      </p:sp>
      <p:sp>
        <p:nvSpPr>
          <p:cNvPr id="20" name="矩形 1"/>
          <p:cNvSpPr>
            <a:spLocks noChangeArrowheads="1"/>
          </p:cNvSpPr>
          <p:nvPr/>
        </p:nvSpPr>
        <p:spPr bwMode="auto">
          <a:xfrm>
            <a:off x="2098825" y="2416255"/>
            <a:ext cx="6092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2000" dirty="0">
                <a:solidFill>
                  <a:schemeClr val="bg1"/>
                </a:solidFill>
                <a:latin typeface="微软雅黑" pitchFamily="34" charset="-122"/>
              </a:rPr>
              <a:t>修订后的</a:t>
            </a:r>
            <a:r>
              <a:rPr lang="en-US" altLang="zh-CN" sz="2000" dirty="0">
                <a:solidFill>
                  <a:schemeClr val="bg1"/>
                </a:solidFill>
                <a:latin typeface="微软雅黑" pitchFamily="34" charset="-122"/>
              </a:rPr>
              <a:t>《</a:t>
            </a:r>
            <a:r>
              <a:rPr lang="zh-CN" altLang="en-US" sz="2000" dirty="0">
                <a:solidFill>
                  <a:schemeClr val="bg1"/>
                </a:solidFill>
                <a:latin typeface="微软雅黑" pitchFamily="34" charset="-122"/>
              </a:rPr>
              <a:t>准则</a:t>
            </a:r>
            <a:r>
              <a:rPr lang="en-US" altLang="zh-CN" sz="2000" dirty="0">
                <a:solidFill>
                  <a:schemeClr val="bg1"/>
                </a:solidFill>
                <a:latin typeface="微软雅黑" pitchFamily="34" charset="-122"/>
              </a:rPr>
              <a:t>》</a:t>
            </a:r>
            <a:endParaRPr lang="zh-CN" altLang="en-US" sz="2000" dirty="0">
              <a:solidFill>
                <a:schemeClr val="bg1"/>
              </a:solidFill>
              <a:latin typeface="微软雅黑" pitchFamily="34" charset="-122"/>
            </a:endParaRPr>
          </a:p>
        </p:txBody>
      </p:sp>
      <p:sp>
        <p:nvSpPr>
          <p:cNvPr id="21" name="TextBox 20"/>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3420336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6627" name="WordArt 10"/>
          <p:cNvSpPr>
            <a:spLocks noChangeArrowheads="1" noChangeShapeType="1" noTextEdit="1"/>
          </p:cNvSpPr>
          <p:nvPr/>
        </p:nvSpPr>
        <p:spPr bwMode="auto">
          <a:xfrm>
            <a:off x="6686230" y="458682"/>
            <a:ext cx="970485" cy="1295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800" tIns="38400" rIns="76800" bIns="38400" fromWordArt="1">
            <a:prstTxWarp prst="textPlain">
              <a:avLst>
                <a:gd name="adj" fmla="val 50000"/>
              </a:avLst>
            </a:prstTxWarp>
          </a:bodyPr>
          <a:lstStyle/>
          <a:p>
            <a:pPr algn="ctr"/>
            <a:r>
              <a:rPr lang="zh-CN" altLang="en-US" sz="3000" kern="10">
                <a:solidFill>
                  <a:srgbClr val="FFFFFF"/>
                </a:solidFill>
                <a:latin typeface="微软雅黑"/>
                <a:ea typeface="微软雅黑"/>
              </a:rPr>
              <a:t>问</a:t>
            </a:r>
          </a:p>
        </p:txBody>
      </p:sp>
      <p:sp>
        <p:nvSpPr>
          <p:cNvPr id="26628" name="矩形 38"/>
          <p:cNvSpPr>
            <a:spLocks noChangeArrowheads="1"/>
          </p:cNvSpPr>
          <p:nvPr/>
        </p:nvSpPr>
        <p:spPr bwMode="auto">
          <a:xfrm>
            <a:off x="800205" y="2007274"/>
            <a:ext cx="7414987" cy="609459"/>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600" dirty="0">
                <a:solidFill>
                  <a:srgbClr val="FFFFFF"/>
                </a:solidFill>
                <a:latin typeface="微软雅黑" pitchFamily="34" charset="-122"/>
              </a:rPr>
              <a:t>与</a:t>
            </a:r>
            <a:r>
              <a:rPr lang="en-US" altLang="zh-CN" sz="1600" dirty="0">
                <a:solidFill>
                  <a:srgbClr val="FFFFFF"/>
                </a:solidFill>
                <a:latin typeface="微软雅黑" pitchFamily="34" charset="-122"/>
              </a:rPr>
              <a:t>2010</a:t>
            </a:r>
            <a:r>
              <a:rPr lang="zh-CN" altLang="en-US" sz="1600" dirty="0">
                <a:solidFill>
                  <a:srgbClr val="FFFFFF"/>
                </a:solidFill>
                <a:latin typeface="微软雅黑" pitchFamily="34" charset="-122"/>
              </a:rPr>
              <a:t>年</a:t>
            </a:r>
            <a:r>
              <a:rPr lang="en-US" altLang="zh-CN" sz="1600" dirty="0">
                <a:solidFill>
                  <a:srgbClr val="FFFFFF"/>
                </a:solidFill>
                <a:latin typeface="微软雅黑" pitchFamily="34" charset="-122"/>
              </a:rPr>
              <a:t>1</a:t>
            </a:r>
            <a:r>
              <a:rPr lang="zh-CN" altLang="en-US" sz="1600" dirty="0">
                <a:solidFill>
                  <a:srgbClr val="FFFFFF"/>
                </a:solidFill>
                <a:latin typeface="微软雅黑" pitchFamily="34" charset="-122"/>
              </a:rPr>
              <a:t>月颁布实施的</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中国共产党党员领导干部廉洁从政若干准则</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相比</a:t>
            </a:r>
          </a:p>
        </p:txBody>
      </p:sp>
      <p:sp>
        <p:nvSpPr>
          <p:cNvPr id="26629" name="等腰三角形 75"/>
          <p:cNvSpPr>
            <a:spLocks noChangeArrowheads="1"/>
          </p:cNvSpPr>
          <p:nvPr/>
        </p:nvSpPr>
        <p:spPr bwMode="auto">
          <a:xfrm rot="10800000">
            <a:off x="796289" y="2599787"/>
            <a:ext cx="300077" cy="34440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6630" name="AutoShape 24"/>
          <p:cNvSpPr>
            <a:spLocks noChangeArrowheads="1"/>
          </p:cNvSpPr>
          <p:nvPr/>
        </p:nvSpPr>
        <p:spPr bwMode="auto">
          <a:xfrm>
            <a:off x="3086502" y="3142522"/>
            <a:ext cx="2308923" cy="2761611"/>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a:p>
        </p:txBody>
      </p:sp>
      <p:sp>
        <p:nvSpPr>
          <p:cNvPr id="26631" name="AutoShape 25"/>
          <p:cNvSpPr>
            <a:spLocks noChangeArrowheads="1"/>
          </p:cNvSpPr>
          <p:nvPr/>
        </p:nvSpPr>
        <p:spPr bwMode="auto">
          <a:xfrm>
            <a:off x="5600239" y="3121890"/>
            <a:ext cx="2805478" cy="2761611"/>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a:p>
        </p:txBody>
      </p:sp>
      <p:sp>
        <p:nvSpPr>
          <p:cNvPr id="26632" name="AutoShape 23"/>
          <p:cNvSpPr>
            <a:spLocks noChangeArrowheads="1"/>
          </p:cNvSpPr>
          <p:nvPr/>
        </p:nvSpPr>
        <p:spPr bwMode="auto">
          <a:xfrm>
            <a:off x="800204" y="3174265"/>
            <a:ext cx="2087438" cy="2742565"/>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a:p>
        </p:txBody>
      </p:sp>
      <p:sp>
        <p:nvSpPr>
          <p:cNvPr id="26633" name="Rectangle 18"/>
          <p:cNvSpPr>
            <a:spLocks noChangeArrowheads="1"/>
          </p:cNvSpPr>
          <p:nvPr/>
        </p:nvSpPr>
        <p:spPr bwMode="auto">
          <a:xfrm>
            <a:off x="1028834" y="3425969"/>
            <a:ext cx="1730204" cy="215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a:lnSpc>
                <a:spcPct val="150000"/>
              </a:lnSpc>
            </a:pPr>
            <a:r>
              <a:rPr lang="zh-CN" altLang="en-US" sz="1500" dirty="0">
                <a:solidFill>
                  <a:schemeClr val="bg1"/>
                </a:solidFill>
                <a:latin typeface="微软雅黑" panose="020B0503020204020204" pitchFamily="34" charset="-122"/>
              </a:rPr>
              <a:t>修订后的</a:t>
            </a:r>
            <a:r>
              <a:rPr lang="en-US" altLang="zh-CN" sz="1500" dirty="0">
                <a:solidFill>
                  <a:schemeClr val="bg1"/>
                </a:solidFill>
                <a:latin typeface="微软雅黑" panose="020B0503020204020204" pitchFamily="34" charset="-122"/>
              </a:rPr>
              <a:t>《</a:t>
            </a:r>
            <a:r>
              <a:rPr lang="zh-CN" altLang="en-US" sz="1500" dirty="0">
                <a:solidFill>
                  <a:schemeClr val="bg1"/>
                </a:solidFill>
                <a:latin typeface="微软雅黑" panose="020B0503020204020204" pitchFamily="34" charset="-122"/>
              </a:rPr>
              <a:t>准则</a:t>
            </a:r>
            <a:r>
              <a:rPr lang="en-US" altLang="zh-CN" sz="1500" dirty="0">
                <a:solidFill>
                  <a:schemeClr val="bg1"/>
                </a:solidFill>
                <a:latin typeface="微软雅黑" panose="020B0503020204020204" pitchFamily="34" charset="-122"/>
              </a:rPr>
              <a:t>》</a:t>
            </a:r>
            <a:r>
              <a:rPr lang="zh-CN" altLang="en-US" sz="1500" dirty="0">
                <a:solidFill>
                  <a:schemeClr val="bg1"/>
                </a:solidFill>
                <a:latin typeface="微软雅黑" panose="020B0503020204020204" pitchFamily="34" charset="-122"/>
              </a:rPr>
              <a:t>紧扣“廉洁自律”、覆盖全体党员、突出“关键少数”，强调自律，重在立德。 </a:t>
            </a:r>
          </a:p>
        </p:txBody>
      </p:sp>
      <p:sp>
        <p:nvSpPr>
          <p:cNvPr id="26634" name="Rectangle 19"/>
          <p:cNvSpPr>
            <a:spLocks noChangeArrowheads="1"/>
          </p:cNvSpPr>
          <p:nvPr/>
        </p:nvSpPr>
        <p:spPr bwMode="auto">
          <a:xfrm>
            <a:off x="3238126" y="3521323"/>
            <a:ext cx="1943353" cy="180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a:lnSpc>
                <a:spcPct val="150000"/>
              </a:lnSpc>
            </a:pPr>
            <a:r>
              <a:rPr lang="zh-CN" altLang="en-US" sz="1500" dirty="0">
                <a:solidFill>
                  <a:schemeClr val="bg1"/>
                </a:solidFill>
                <a:latin typeface="微软雅黑" panose="020B0503020204020204" pitchFamily="34" charset="-122"/>
              </a:rPr>
              <a:t>为党员和党员领导干部树立了一个看得见、够得着的高标准，充分体现全面从严治党</a:t>
            </a:r>
            <a:r>
              <a:rPr lang="zh-CN" altLang="en-US" sz="1500" dirty="0" smtClean="0">
                <a:solidFill>
                  <a:schemeClr val="bg1"/>
                </a:solidFill>
                <a:latin typeface="微软雅黑" panose="020B0503020204020204" pitchFamily="34" charset="-122"/>
              </a:rPr>
              <a:t>要求。</a:t>
            </a:r>
            <a:endParaRPr lang="zh-CN" altLang="en-US" sz="1500" dirty="0">
              <a:solidFill>
                <a:schemeClr val="bg1"/>
              </a:solidFill>
              <a:latin typeface="微软雅黑" panose="020B0503020204020204" pitchFamily="34" charset="-122"/>
            </a:endParaRPr>
          </a:p>
        </p:txBody>
      </p:sp>
      <p:sp>
        <p:nvSpPr>
          <p:cNvPr id="26635" name="Rectangle 20"/>
          <p:cNvSpPr>
            <a:spLocks noChangeArrowheads="1"/>
          </p:cNvSpPr>
          <p:nvPr/>
        </p:nvSpPr>
        <p:spPr bwMode="auto">
          <a:xfrm>
            <a:off x="5785402" y="3468820"/>
            <a:ext cx="2444672" cy="2155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just">
              <a:lnSpc>
                <a:spcPct val="150000"/>
              </a:lnSpc>
            </a:pPr>
            <a:r>
              <a:rPr lang="zh-CN" altLang="en-US" sz="1500" dirty="0">
                <a:solidFill>
                  <a:schemeClr val="bg1"/>
                </a:solidFill>
                <a:latin typeface="微软雅黑" panose="020B0503020204020204" pitchFamily="34" charset="-122"/>
              </a:rPr>
              <a:t>是党执政以来第一部坚持正面倡导、面向全体党员的规范全党廉洁自律工作的重要基础性法规，成为向全体党员发出的道德宣示和对全国人民的庄严</a:t>
            </a:r>
            <a:r>
              <a:rPr lang="zh-CN" altLang="en-US" sz="1500" dirty="0" smtClean="0">
                <a:solidFill>
                  <a:schemeClr val="bg1"/>
                </a:solidFill>
                <a:latin typeface="微软雅黑" panose="020B0503020204020204" pitchFamily="34" charset="-122"/>
              </a:rPr>
              <a:t>承诺。</a:t>
            </a:r>
            <a:endParaRPr lang="zh-CN" altLang="en-US" sz="1500" dirty="0">
              <a:solidFill>
                <a:schemeClr val="bg1"/>
              </a:solidFill>
              <a:latin typeface="微软雅黑" panose="020B0503020204020204" pitchFamily="34" charset="-122"/>
            </a:endParaRPr>
          </a:p>
        </p:txBody>
      </p:sp>
      <p:grpSp>
        <p:nvGrpSpPr>
          <p:cNvPr id="26636" name="组合 13"/>
          <p:cNvGrpSpPr>
            <a:grpSpLocks/>
          </p:cNvGrpSpPr>
          <p:nvPr/>
        </p:nvGrpSpPr>
        <p:grpSpPr bwMode="auto">
          <a:xfrm>
            <a:off x="835927" y="684055"/>
            <a:ext cx="7279239" cy="1066553"/>
            <a:chOff x="1114425" y="683816"/>
            <a:chExt cx="9705181" cy="1066800"/>
          </a:xfrm>
        </p:grpSpPr>
        <p:sp>
          <p:nvSpPr>
            <p:cNvPr id="26637"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6639" name="矩形 16"/>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中国共产党廉洁自律准则</a:t>
              </a:r>
            </a:p>
          </p:txBody>
        </p:sp>
        <p:sp>
          <p:nvSpPr>
            <p:cNvPr id="26640"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17"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18" name="TextBox 17"/>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496293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27659" name="组合 12"/>
          <p:cNvGrpSpPr>
            <a:grpSpLocks/>
          </p:cNvGrpSpPr>
          <p:nvPr/>
        </p:nvGrpSpPr>
        <p:grpSpPr bwMode="auto">
          <a:xfrm>
            <a:off x="835927" y="684055"/>
            <a:ext cx="7279239" cy="1066553"/>
            <a:chOff x="1114425" y="683816"/>
            <a:chExt cx="9705181" cy="1066800"/>
          </a:xfrm>
        </p:grpSpPr>
        <p:sp>
          <p:nvSpPr>
            <p:cNvPr id="27660"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7662" name="矩形 15"/>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中国共产党纪律处分条例</a:t>
              </a:r>
            </a:p>
          </p:txBody>
        </p:sp>
        <p:sp>
          <p:nvSpPr>
            <p:cNvPr id="27663"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16"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17" name="矩形 38"/>
          <p:cNvSpPr>
            <a:spLocks noChangeArrowheads="1"/>
          </p:cNvSpPr>
          <p:nvPr/>
        </p:nvSpPr>
        <p:spPr bwMode="auto">
          <a:xfrm>
            <a:off x="827584" y="2084789"/>
            <a:ext cx="5637213"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400" dirty="0">
                <a:solidFill>
                  <a:srgbClr val="FFFFFF"/>
                </a:solidFill>
                <a:latin typeface="微软雅黑" pitchFamily="34" charset="-122"/>
              </a:rPr>
              <a:t>（二）新旧</a:t>
            </a:r>
            <a:r>
              <a:rPr lang="en-US" altLang="zh-CN" sz="2400" dirty="0">
                <a:solidFill>
                  <a:srgbClr val="FFFFFF"/>
                </a:solidFill>
                <a:latin typeface="微软雅黑" pitchFamily="34" charset="-122"/>
              </a:rPr>
              <a:t>《</a:t>
            </a:r>
            <a:r>
              <a:rPr lang="zh-CN" altLang="en-US" sz="2400" dirty="0">
                <a:solidFill>
                  <a:srgbClr val="FFFFFF"/>
                </a:solidFill>
                <a:latin typeface="微软雅黑" pitchFamily="34" charset="-122"/>
              </a:rPr>
              <a:t>条例</a:t>
            </a:r>
            <a:r>
              <a:rPr lang="en-US" altLang="zh-CN" sz="2400" dirty="0">
                <a:solidFill>
                  <a:srgbClr val="FFFFFF"/>
                </a:solidFill>
                <a:latin typeface="微软雅黑" pitchFamily="34" charset="-122"/>
              </a:rPr>
              <a:t>》</a:t>
            </a:r>
            <a:r>
              <a:rPr lang="zh-CN" altLang="en-US" sz="2400" dirty="0">
                <a:solidFill>
                  <a:srgbClr val="FFFFFF"/>
                </a:solidFill>
                <a:latin typeface="微软雅黑" pitchFamily="34" charset="-122"/>
              </a:rPr>
              <a:t>对比</a:t>
            </a:r>
          </a:p>
        </p:txBody>
      </p:sp>
      <p:sp>
        <p:nvSpPr>
          <p:cNvPr id="18" name="等腰三角形 75"/>
          <p:cNvSpPr>
            <a:spLocks noChangeArrowheads="1"/>
          </p:cNvSpPr>
          <p:nvPr/>
        </p:nvSpPr>
        <p:spPr bwMode="auto">
          <a:xfrm rot="10800000">
            <a:off x="1037134" y="2688039"/>
            <a:ext cx="400050" cy="34448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19" name="Rectangle 18"/>
          <p:cNvSpPr>
            <a:spLocks noChangeArrowheads="1"/>
          </p:cNvSpPr>
          <p:nvPr/>
        </p:nvSpPr>
        <p:spPr bwMode="auto">
          <a:xfrm>
            <a:off x="713385" y="3164909"/>
            <a:ext cx="4533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800" dirty="0"/>
              <a:t>原条例共</a:t>
            </a:r>
            <a:r>
              <a:rPr lang="en-US" altLang="zh-CN" sz="1800" dirty="0"/>
              <a:t>3</a:t>
            </a:r>
            <a:r>
              <a:rPr lang="zh-CN" altLang="en-US" sz="1800" dirty="0"/>
              <a:t>编、</a:t>
            </a:r>
            <a:r>
              <a:rPr lang="en-US" altLang="zh-CN" sz="1800" dirty="0"/>
              <a:t>15</a:t>
            </a:r>
            <a:r>
              <a:rPr lang="zh-CN" altLang="en-US" sz="1800" dirty="0"/>
              <a:t>章、</a:t>
            </a:r>
            <a:r>
              <a:rPr lang="en-US" altLang="zh-CN" sz="1800" dirty="0"/>
              <a:t>178</a:t>
            </a:r>
            <a:r>
              <a:rPr lang="zh-CN" altLang="en-US" sz="1800" dirty="0"/>
              <a:t>条、</a:t>
            </a:r>
            <a:r>
              <a:rPr lang="en-US" altLang="zh-CN" sz="1800" dirty="0"/>
              <a:t>24000</a:t>
            </a:r>
            <a:r>
              <a:rPr lang="zh-CN" altLang="en-US" sz="1800" dirty="0"/>
              <a:t>余字</a:t>
            </a:r>
          </a:p>
        </p:txBody>
      </p:sp>
      <p:sp>
        <p:nvSpPr>
          <p:cNvPr id="20" name="Rectangle 19"/>
          <p:cNvSpPr>
            <a:spLocks noChangeArrowheads="1"/>
          </p:cNvSpPr>
          <p:nvPr/>
        </p:nvSpPr>
        <p:spPr bwMode="auto">
          <a:xfrm>
            <a:off x="827584" y="3882534"/>
            <a:ext cx="7920880" cy="338554"/>
          </a:xfrm>
          <a:prstGeom prst="rect">
            <a:avLst/>
          </a:prstGeom>
          <a:solidFill>
            <a:srgbClr val="FF0000"/>
          </a:solidFill>
          <a:ln w="19050">
            <a:solidFill>
              <a:srgbClr val="FF0000"/>
            </a:solidFill>
            <a:miter lim="800000"/>
            <a:headEnd/>
            <a:tailEnd/>
          </a:ln>
        </p:spPr>
        <p:txBody>
          <a:bodyPr wrap="squar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a:r>
              <a:rPr lang="zh-CN" altLang="en-US" sz="1600" dirty="0">
                <a:solidFill>
                  <a:schemeClr val="bg1"/>
                </a:solidFill>
              </a:rPr>
              <a:t>新条例共</a:t>
            </a:r>
            <a:r>
              <a:rPr lang="en-US" altLang="zh-CN" sz="1600" dirty="0">
                <a:solidFill>
                  <a:schemeClr val="bg1"/>
                </a:solidFill>
              </a:rPr>
              <a:t>3</a:t>
            </a:r>
            <a:r>
              <a:rPr lang="zh-CN" altLang="en-US" sz="1600" dirty="0">
                <a:solidFill>
                  <a:schemeClr val="bg1"/>
                </a:solidFill>
              </a:rPr>
              <a:t>编、</a:t>
            </a:r>
            <a:r>
              <a:rPr lang="en-US" altLang="zh-CN" sz="1600" dirty="0">
                <a:solidFill>
                  <a:schemeClr val="bg1"/>
                </a:solidFill>
              </a:rPr>
              <a:t>11</a:t>
            </a:r>
            <a:r>
              <a:rPr lang="zh-CN" altLang="en-US" sz="1600" dirty="0">
                <a:solidFill>
                  <a:schemeClr val="bg1"/>
                </a:solidFill>
              </a:rPr>
              <a:t>章、</a:t>
            </a:r>
            <a:r>
              <a:rPr lang="en-US" altLang="zh-CN" sz="1600" dirty="0">
                <a:solidFill>
                  <a:schemeClr val="bg1"/>
                </a:solidFill>
              </a:rPr>
              <a:t>133</a:t>
            </a:r>
            <a:r>
              <a:rPr lang="zh-CN" altLang="en-US" sz="1600" dirty="0">
                <a:solidFill>
                  <a:schemeClr val="bg1"/>
                </a:solidFill>
              </a:rPr>
              <a:t>条、</a:t>
            </a:r>
            <a:r>
              <a:rPr lang="en-US" altLang="zh-CN" sz="1600" dirty="0">
                <a:solidFill>
                  <a:schemeClr val="bg1"/>
                </a:solidFill>
              </a:rPr>
              <a:t>17000</a:t>
            </a:r>
            <a:r>
              <a:rPr lang="zh-CN" altLang="en-US" sz="1600" dirty="0">
                <a:solidFill>
                  <a:schemeClr val="bg1"/>
                </a:solidFill>
              </a:rPr>
              <a:t>余字，分为</a:t>
            </a:r>
            <a:r>
              <a:rPr lang="zh-CN" altLang="en-US" sz="1600" dirty="0">
                <a:solidFill>
                  <a:schemeClr val="bg1"/>
                </a:solidFill>
                <a:latin typeface="微软雅黑" pitchFamily="34" charset="-122"/>
              </a:rPr>
              <a:t>“</a:t>
            </a:r>
            <a:r>
              <a:rPr lang="zh-CN" altLang="en-US" sz="1600" dirty="0">
                <a:solidFill>
                  <a:schemeClr val="bg1"/>
                </a:solidFill>
              </a:rPr>
              <a:t>总则</a:t>
            </a:r>
            <a:r>
              <a:rPr lang="zh-CN" altLang="en-US" sz="1600" dirty="0">
                <a:solidFill>
                  <a:schemeClr val="bg1"/>
                </a:solidFill>
                <a:latin typeface="微软雅黑" pitchFamily="34" charset="-122"/>
              </a:rPr>
              <a:t>”“</a:t>
            </a:r>
            <a:r>
              <a:rPr lang="zh-CN" altLang="en-US" sz="1600" dirty="0">
                <a:solidFill>
                  <a:schemeClr val="bg1"/>
                </a:solidFill>
              </a:rPr>
              <a:t>分则</a:t>
            </a:r>
            <a:r>
              <a:rPr lang="zh-CN" altLang="en-US" sz="1600" dirty="0">
                <a:solidFill>
                  <a:schemeClr val="bg1"/>
                </a:solidFill>
                <a:latin typeface="微软雅黑" pitchFamily="34" charset="-122"/>
              </a:rPr>
              <a:t>”</a:t>
            </a:r>
            <a:r>
              <a:rPr lang="zh-CN" altLang="en-US" sz="1600" dirty="0">
                <a:solidFill>
                  <a:schemeClr val="bg1"/>
                </a:solidFill>
              </a:rPr>
              <a:t>和</a:t>
            </a:r>
            <a:r>
              <a:rPr lang="zh-CN" altLang="en-US" sz="1600" dirty="0">
                <a:solidFill>
                  <a:schemeClr val="bg1"/>
                </a:solidFill>
                <a:latin typeface="微软雅黑" pitchFamily="34" charset="-122"/>
              </a:rPr>
              <a:t>“</a:t>
            </a:r>
            <a:r>
              <a:rPr lang="zh-CN" altLang="en-US" sz="1600" dirty="0">
                <a:solidFill>
                  <a:schemeClr val="bg1"/>
                </a:solidFill>
              </a:rPr>
              <a:t>附则</a:t>
            </a:r>
            <a:r>
              <a:rPr lang="zh-CN" altLang="en-US" sz="1600" dirty="0">
                <a:solidFill>
                  <a:schemeClr val="bg1"/>
                </a:solidFill>
                <a:latin typeface="微软雅黑" pitchFamily="34" charset="-122"/>
              </a:rPr>
              <a:t>”</a:t>
            </a:r>
            <a:r>
              <a:rPr lang="zh-CN" altLang="en-US" sz="1600" dirty="0">
                <a:solidFill>
                  <a:schemeClr val="bg1"/>
                </a:solidFill>
              </a:rPr>
              <a:t>等</a:t>
            </a:r>
            <a:r>
              <a:rPr lang="en-US" altLang="zh-CN" sz="1600" dirty="0">
                <a:solidFill>
                  <a:schemeClr val="bg1"/>
                </a:solidFill>
              </a:rPr>
              <a:t>3</a:t>
            </a:r>
            <a:r>
              <a:rPr lang="zh-CN" altLang="en-US" sz="1600" dirty="0" smtClean="0">
                <a:solidFill>
                  <a:schemeClr val="bg1"/>
                </a:solidFill>
              </a:rPr>
              <a:t>部分</a:t>
            </a:r>
            <a:endParaRPr lang="zh-CN" altLang="en-US" sz="1600" dirty="0">
              <a:solidFill>
                <a:schemeClr val="bg1"/>
              </a:solidFill>
            </a:endParaRPr>
          </a:p>
        </p:txBody>
      </p:sp>
      <p:sp>
        <p:nvSpPr>
          <p:cNvPr id="21" name="AutoShape 20"/>
          <p:cNvSpPr>
            <a:spLocks noChangeArrowheads="1"/>
          </p:cNvSpPr>
          <p:nvPr/>
        </p:nvSpPr>
        <p:spPr bwMode="auto">
          <a:xfrm flipV="1">
            <a:off x="5088261" y="3267614"/>
            <a:ext cx="304800" cy="30321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p>
        </p:txBody>
      </p:sp>
      <p:sp>
        <p:nvSpPr>
          <p:cNvPr id="22" name="Rectangle 24"/>
          <p:cNvSpPr>
            <a:spLocks noChangeArrowheads="1"/>
          </p:cNvSpPr>
          <p:nvPr/>
        </p:nvSpPr>
        <p:spPr bwMode="auto">
          <a:xfrm>
            <a:off x="1323280" y="4758243"/>
            <a:ext cx="2665412" cy="830997"/>
          </a:xfrm>
          <a:prstGeom prst="rect">
            <a:avLst/>
          </a:prstGeom>
          <a:solidFill>
            <a:schemeClr val="bg1"/>
          </a:solidFill>
          <a:ln w="25400" cap="rnd">
            <a:solidFill>
              <a:srgbClr val="FF0000"/>
            </a:solidFill>
            <a:prstDash val="sysDot"/>
            <a:miter lim="800000"/>
            <a:headEnd/>
            <a:tailEnd/>
          </a:ln>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50000"/>
              </a:lnSpc>
            </a:pPr>
            <a:r>
              <a:rPr lang="zh-CN" altLang="en-US" sz="1600" dirty="0"/>
              <a:t>分则部分将原条例规定的</a:t>
            </a:r>
            <a:r>
              <a:rPr lang="en-US" altLang="zh-CN" sz="1600" dirty="0"/>
              <a:t>10</a:t>
            </a:r>
            <a:r>
              <a:rPr lang="zh-CN" altLang="en-US" sz="1600" dirty="0"/>
              <a:t>类违纪行为整合修订为</a:t>
            </a:r>
            <a:r>
              <a:rPr lang="en-US" altLang="zh-CN" sz="1600" dirty="0"/>
              <a:t>6</a:t>
            </a:r>
            <a:r>
              <a:rPr lang="zh-CN" altLang="en-US" sz="1600" dirty="0"/>
              <a:t>类 </a:t>
            </a:r>
            <a:endParaRPr lang="en-US" altLang="zh-CN" sz="1600" dirty="0"/>
          </a:p>
        </p:txBody>
      </p:sp>
      <p:sp>
        <p:nvSpPr>
          <p:cNvPr id="23" name="Rectangle 25"/>
          <p:cNvSpPr>
            <a:spLocks noChangeArrowheads="1"/>
          </p:cNvSpPr>
          <p:nvPr/>
        </p:nvSpPr>
        <p:spPr bwMode="auto">
          <a:xfrm>
            <a:off x="4059584" y="4758243"/>
            <a:ext cx="4724400" cy="830997"/>
          </a:xfrm>
          <a:prstGeom prst="rect">
            <a:avLst/>
          </a:prstGeom>
          <a:solidFill>
            <a:schemeClr val="bg1"/>
          </a:solidFill>
          <a:ln w="25400" cap="rnd">
            <a:solidFill>
              <a:srgbClr val="FF0000"/>
            </a:solidFill>
            <a:prstDash val="sysDot"/>
            <a:miter lim="800000"/>
            <a:headEnd/>
            <a:tailEnd/>
          </a:ln>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50000"/>
              </a:lnSpc>
            </a:pPr>
            <a:r>
              <a:rPr lang="zh-CN" altLang="en-US" sz="1600" dirty="0">
                <a:latin typeface="微软雅黑" pitchFamily="34" charset="-122"/>
              </a:rPr>
              <a:t>“</a:t>
            </a:r>
            <a:r>
              <a:rPr lang="zh-CN" altLang="en-US" sz="1600" dirty="0"/>
              <a:t>附则</a:t>
            </a:r>
            <a:r>
              <a:rPr lang="zh-CN" altLang="en-US" sz="1600" dirty="0">
                <a:latin typeface="微软雅黑" pitchFamily="34" charset="-122"/>
              </a:rPr>
              <a:t>”</a:t>
            </a:r>
            <a:r>
              <a:rPr lang="zh-CN" altLang="en-US" sz="1600" dirty="0"/>
              <a:t>部分明确了制定补充规定等的权限，条例的解释机关，以及条例的施行时间和溯及力等</a:t>
            </a:r>
            <a:r>
              <a:rPr lang="zh-CN" altLang="en-US" sz="1600" dirty="0" smtClean="0"/>
              <a:t>内容</a:t>
            </a:r>
            <a:endParaRPr lang="zh-CN" altLang="en-US" sz="1600" dirty="0"/>
          </a:p>
        </p:txBody>
      </p:sp>
      <p:sp>
        <p:nvSpPr>
          <p:cNvPr id="24" name="Rectangle 26"/>
          <p:cNvSpPr>
            <a:spLocks noChangeArrowheads="1"/>
          </p:cNvSpPr>
          <p:nvPr/>
        </p:nvSpPr>
        <p:spPr bwMode="auto">
          <a:xfrm>
            <a:off x="395536" y="4758243"/>
            <a:ext cx="857927" cy="830997"/>
          </a:xfrm>
          <a:prstGeom prst="rect">
            <a:avLst/>
          </a:prstGeom>
          <a:solidFill>
            <a:schemeClr val="bg1"/>
          </a:solidFill>
          <a:ln w="25400" cap="rnd">
            <a:solidFill>
              <a:srgbClr val="FF0000"/>
            </a:solidFill>
            <a:prstDash val="sysDot"/>
            <a:miter lim="800000"/>
            <a:headEnd/>
            <a:tailEnd/>
          </a:ln>
        </p:spPr>
        <p:txBody>
          <a:bodyPr wrap="non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50000"/>
              </a:lnSpc>
            </a:pPr>
            <a:r>
              <a:rPr lang="zh-CN" altLang="en-US" sz="1600" dirty="0"/>
              <a:t>总则分</a:t>
            </a:r>
          </a:p>
          <a:p>
            <a:pPr>
              <a:lnSpc>
                <a:spcPct val="150000"/>
              </a:lnSpc>
            </a:pPr>
            <a:r>
              <a:rPr lang="zh-CN" altLang="en-US" sz="1600" dirty="0"/>
              <a:t>为五章 </a:t>
            </a:r>
          </a:p>
        </p:txBody>
      </p:sp>
      <p:sp>
        <p:nvSpPr>
          <p:cNvPr id="25" name="TextBox 24"/>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413322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aphicFrame>
        <p:nvGraphicFramePr>
          <p:cNvPr id="4" name="表格 3"/>
          <p:cNvGraphicFramePr>
            <a:graphicFrameLocks noGrp="1"/>
          </p:cNvGraphicFramePr>
          <p:nvPr>
            <p:extLst>
              <p:ext uri="{D42A27DB-BD31-4B8C-83A1-F6EECF244321}">
                <p14:modId xmlns:p14="http://schemas.microsoft.com/office/powerpoint/2010/main" val="2047969585"/>
              </p:ext>
            </p:extLst>
          </p:nvPr>
        </p:nvGraphicFramePr>
        <p:xfrm>
          <a:off x="683569" y="2818220"/>
          <a:ext cx="7704855" cy="3707124"/>
        </p:xfrm>
        <a:graphic>
          <a:graphicData uri="http://schemas.openxmlformats.org/drawingml/2006/table">
            <a:tbl>
              <a:tblPr firstRow="1" firstCol="1" bandRow="1"/>
              <a:tblGrid>
                <a:gridCol w="1967484">
                  <a:extLst>
                    <a:ext uri="{9D8B030D-6E8A-4147-A177-3AD203B41FA5}">
                      <a16:colId xmlns="" xmlns:a16="http://schemas.microsoft.com/office/drawing/2014/main" val="20000"/>
                    </a:ext>
                  </a:extLst>
                </a:gridCol>
                <a:gridCol w="2848557">
                  <a:extLst>
                    <a:ext uri="{9D8B030D-6E8A-4147-A177-3AD203B41FA5}">
                      <a16:colId xmlns="" xmlns:a16="http://schemas.microsoft.com/office/drawing/2014/main" val="20001"/>
                    </a:ext>
                  </a:extLst>
                </a:gridCol>
                <a:gridCol w="1485676">
                  <a:extLst>
                    <a:ext uri="{9D8B030D-6E8A-4147-A177-3AD203B41FA5}">
                      <a16:colId xmlns="" xmlns:a16="http://schemas.microsoft.com/office/drawing/2014/main" val="20002"/>
                    </a:ext>
                  </a:extLst>
                </a:gridCol>
                <a:gridCol w="1403138">
                  <a:extLst>
                    <a:ext uri="{9D8B030D-6E8A-4147-A177-3AD203B41FA5}">
                      <a16:colId xmlns="" xmlns:a16="http://schemas.microsoft.com/office/drawing/2014/main" val="20003"/>
                    </a:ext>
                  </a:extLst>
                </a:gridCol>
              </a:tblGrid>
              <a:tr h="305911">
                <a:tc rowSpan="5">
                  <a:txBody>
                    <a:bodyPr/>
                    <a:lstStyle/>
                    <a:p>
                      <a:pPr algn="ctr">
                        <a:lnSpc>
                          <a:spcPct val="150000"/>
                        </a:lnSpc>
                        <a:spcAft>
                          <a:spcPts val="0"/>
                        </a:spcAft>
                      </a:pPr>
                      <a:r>
                        <a:rPr lang="zh-CN" sz="1600" kern="100" dirty="0">
                          <a:effectLst/>
                          <a:latin typeface="微软雅黑" pitchFamily="34" charset="-122"/>
                          <a:ea typeface="微软雅黑" pitchFamily="34" charset="-122"/>
                          <a:cs typeface="Times New Roman"/>
                        </a:rPr>
                        <a:t>第一编</a:t>
                      </a:r>
                      <a:endParaRPr lang="zh-CN" sz="1200" kern="100" dirty="0">
                        <a:effectLst/>
                        <a:latin typeface="微软雅黑" pitchFamily="34" charset="-122"/>
                        <a:ea typeface="微软雅黑" pitchFamily="34" charset="-122"/>
                        <a:cs typeface="Times New Roman"/>
                      </a:endParaRPr>
                    </a:p>
                    <a:p>
                      <a:pPr algn="ctr">
                        <a:lnSpc>
                          <a:spcPct val="150000"/>
                        </a:lnSpc>
                        <a:spcAft>
                          <a:spcPts val="0"/>
                        </a:spcAft>
                      </a:pPr>
                      <a:r>
                        <a:rPr lang="zh-CN" sz="1600" kern="100" dirty="0">
                          <a:effectLst/>
                          <a:latin typeface="微软雅黑" pitchFamily="34" charset="-122"/>
                          <a:ea typeface="微软雅黑" pitchFamily="34" charset="-122"/>
                          <a:cs typeface="Times New Roman"/>
                        </a:rPr>
                        <a:t>总则</a:t>
                      </a:r>
                      <a:endParaRPr lang="zh-CN" sz="1200" kern="100" dirty="0">
                        <a:effectLst/>
                        <a:latin typeface="微软雅黑" pitchFamily="34" charset="-122"/>
                        <a:ea typeface="微软雅黑" pitchFamily="34" charset="-122"/>
                        <a:cs typeface="Times New Roman"/>
                      </a:endParaRPr>
                    </a:p>
                    <a:p>
                      <a:pPr algn="ctr">
                        <a:lnSpc>
                          <a:spcPct val="150000"/>
                        </a:lnSpc>
                        <a:spcAft>
                          <a:spcPts val="0"/>
                        </a:spcAft>
                      </a:pPr>
                      <a:r>
                        <a:rPr lang="zh-CN" sz="1600" kern="100" dirty="0">
                          <a:solidFill>
                            <a:srgbClr val="FF0000"/>
                          </a:solidFill>
                          <a:effectLst/>
                          <a:latin typeface="微软雅黑" pitchFamily="34" charset="-122"/>
                          <a:ea typeface="微软雅黑" pitchFamily="34" charset="-122"/>
                          <a:cs typeface="Times New Roman"/>
                        </a:rPr>
                        <a:t>共</a:t>
                      </a:r>
                      <a:r>
                        <a:rPr lang="en-US" sz="1600" kern="100" dirty="0">
                          <a:solidFill>
                            <a:srgbClr val="FF0000"/>
                          </a:solidFill>
                          <a:effectLst/>
                          <a:latin typeface="微软雅黑" pitchFamily="34" charset="-122"/>
                          <a:ea typeface="微软雅黑" pitchFamily="34" charset="-122"/>
                          <a:cs typeface="Times New Roman"/>
                        </a:rPr>
                        <a:t>44</a:t>
                      </a:r>
                      <a:r>
                        <a:rPr lang="zh-CN" sz="1600" kern="100" dirty="0">
                          <a:solidFill>
                            <a:srgbClr val="FF0000"/>
                          </a:solidFill>
                          <a:effectLst/>
                          <a:latin typeface="微软雅黑" pitchFamily="34" charset="-122"/>
                          <a:ea typeface="微软雅黑" pitchFamily="34" charset="-122"/>
                          <a:cs typeface="Times New Roman"/>
                        </a:rPr>
                        <a:t>条</a:t>
                      </a:r>
                      <a:endParaRPr lang="zh-CN" sz="1200" kern="100" dirty="0">
                        <a:solidFill>
                          <a:srgbClr val="FF0000"/>
                        </a:solidFill>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a:effectLst/>
                          <a:latin typeface="微软雅黑" pitchFamily="34" charset="-122"/>
                          <a:ea typeface="微软雅黑" pitchFamily="34" charset="-122"/>
                          <a:cs typeface="Times New Roman"/>
                        </a:rPr>
                        <a:t>第一章 指导思想，原则和适用范围</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1</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-5</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5</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49873">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第二章 违纪与纪律处分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6</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-15</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10</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81603">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第三章 纪律处分适用规则</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16</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-26</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11</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5911">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第四章 对违法犯罪党员的纪律处分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27</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-34</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8</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7637">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第五章 其他规定</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35</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-44</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10</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5911">
                <a:tc rowSpan="6">
                  <a:txBody>
                    <a:bodyPr/>
                    <a:lstStyle/>
                    <a:p>
                      <a:pPr algn="ctr">
                        <a:lnSpc>
                          <a:spcPct val="150000"/>
                        </a:lnSpc>
                        <a:spcAft>
                          <a:spcPts val="0"/>
                        </a:spcAft>
                      </a:pPr>
                      <a:r>
                        <a:rPr lang="zh-CN" sz="1600" kern="100" dirty="0">
                          <a:effectLst/>
                          <a:latin typeface="微软雅黑" pitchFamily="34" charset="-122"/>
                          <a:ea typeface="微软雅黑" pitchFamily="34" charset="-122"/>
                          <a:cs typeface="Times New Roman"/>
                        </a:rPr>
                        <a:t>第二编</a:t>
                      </a:r>
                      <a:endParaRPr lang="zh-CN" sz="1200" kern="100" dirty="0">
                        <a:effectLst/>
                        <a:latin typeface="微软雅黑" pitchFamily="34" charset="-122"/>
                        <a:ea typeface="微软雅黑" pitchFamily="34" charset="-122"/>
                        <a:cs typeface="Times New Roman"/>
                      </a:endParaRPr>
                    </a:p>
                    <a:p>
                      <a:pPr algn="ctr">
                        <a:lnSpc>
                          <a:spcPct val="150000"/>
                        </a:lnSpc>
                        <a:spcAft>
                          <a:spcPts val="0"/>
                        </a:spcAft>
                      </a:pPr>
                      <a:r>
                        <a:rPr lang="zh-CN" sz="1600" kern="100" dirty="0">
                          <a:effectLst/>
                          <a:latin typeface="微软雅黑" pitchFamily="34" charset="-122"/>
                          <a:ea typeface="微软雅黑" pitchFamily="34" charset="-122"/>
                          <a:cs typeface="Times New Roman"/>
                        </a:rPr>
                        <a:t>分则</a:t>
                      </a:r>
                      <a:endParaRPr lang="zh-CN" sz="1200" kern="100" dirty="0">
                        <a:effectLst/>
                        <a:latin typeface="微软雅黑" pitchFamily="34" charset="-122"/>
                        <a:ea typeface="微软雅黑" pitchFamily="34" charset="-122"/>
                        <a:cs typeface="Times New Roman"/>
                      </a:endParaRPr>
                    </a:p>
                    <a:p>
                      <a:pPr algn="ctr">
                        <a:lnSpc>
                          <a:spcPct val="150000"/>
                        </a:lnSpc>
                        <a:spcAft>
                          <a:spcPts val="0"/>
                        </a:spcAft>
                      </a:pPr>
                      <a:r>
                        <a:rPr lang="zh-CN" sz="1600" kern="100" dirty="0">
                          <a:solidFill>
                            <a:srgbClr val="FF0000"/>
                          </a:solidFill>
                          <a:effectLst/>
                          <a:latin typeface="微软雅黑" pitchFamily="34" charset="-122"/>
                          <a:ea typeface="微软雅黑" pitchFamily="34" charset="-122"/>
                          <a:cs typeface="Times New Roman"/>
                        </a:rPr>
                        <a:t>共</a:t>
                      </a:r>
                      <a:r>
                        <a:rPr lang="en-US" sz="1600" kern="100" dirty="0">
                          <a:solidFill>
                            <a:srgbClr val="FF0000"/>
                          </a:solidFill>
                          <a:effectLst/>
                          <a:latin typeface="微软雅黑" pitchFamily="34" charset="-122"/>
                          <a:ea typeface="微软雅黑" pitchFamily="34" charset="-122"/>
                          <a:cs typeface="Times New Roman"/>
                        </a:rPr>
                        <a:t>85</a:t>
                      </a:r>
                      <a:r>
                        <a:rPr lang="zh-CN" sz="1600" kern="100" dirty="0">
                          <a:solidFill>
                            <a:srgbClr val="FF0000"/>
                          </a:solidFill>
                          <a:effectLst/>
                          <a:latin typeface="微软雅黑" pitchFamily="34" charset="-122"/>
                          <a:ea typeface="微软雅黑" pitchFamily="34" charset="-122"/>
                          <a:cs typeface="Times New Roman"/>
                        </a:rPr>
                        <a:t>条</a:t>
                      </a:r>
                      <a:endParaRPr lang="zh-CN" sz="1200" kern="100" dirty="0">
                        <a:solidFill>
                          <a:srgbClr val="FF0000"/>
                        </a:solidFill>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第六章 对违反政治纪律行为的处分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45</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-62</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18</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05911">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第七章 对违反组织纪律行为的处分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63</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-79</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17</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5911">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第八章 对违反廉洁纪律行为的处分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80</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-104</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25</a:t>
                      </a:r>
                      <a:r>
                        <a:rPr lang="zh-CN" altLang="en-US" sz="1200" kern="100" dirty="0">
                          <a:effectLst/>
                          <a:latin typeface="微软雅黑" pitchFamily="34" charset="-122"/>
                          <a:ea typeface="微软雅黑" pitchFamily="34" charset="-122"/>
                          <a:cs typeface="Times New Roman"/>
                        </a:rPr>
                        <a:t>条</a:t>
                      </a:r>
                      <a:r>
                        <a:rPr lang="en-US" sz="1200" kern="100" dirty="0">
                          <a:effectLst/>
                          <a:latin typeface="微软雅黑" pitchFamily="34" charset="-122"/>
                          <a:ea typeface="微软雅黑" pitchFamily="34" charset="-122"/>
                          <a:cs typeface="Times New Roman"/>
                        </a:rPr>
                        <a:t> </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5911">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第九章 对违反群众纪律行为的处分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105</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-112</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8</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61919">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第十章 对违反工作纪律行为的处分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113</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-125</a:t>
                      </a:r>
                      <a:r>
                        <a:rPr lang="zh-CN" altLang="en-US" sz="1200" kern="100" dirty="0">
                          <a:effectLst/>
                          <a:latin typeface="微软雅黑" pitchFamily="34" charset="-122"/>
                          <a:ea typeface="微软雅黑" pitchFamily="34" charset="-122"/>
                          <a:cs typeface="Times New Roman"/>
                        </a:rPr>
                        <a:t>条</a:t>
                      </a:r>
                      <a:endParaRPr lang="zh-CN" alt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13</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5911">
                <a:tc vMerge="1">
                  <a:txBody>
                    <a:bodyPr/>
                    <a:lstStyle/>
                    <a:p>
                      <a:endParaRPr lang="zh-CN" altLang="en-US"/>
                    </a:p>
                  </a:txBody>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第十一章 对违反生活纪律行为的处分</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第</a:t>
                      </a:r>
                      <a:r>
                        <a:rPr lang="en-US" altLang="zh-CN" sz="1200" kern="100" dirty="0">
                          <a:effectLst/>
                          <a:latin typeface="微软雅黑" pitchFamily="34" charset="-122"/>
                          <a:ea typeface="微软雅黑" pitchFamily="34" charset="-122"/>
                          <a:cs typeface="Times New Roman"/>
                        </a:rPr>
                        <a:t>126</a:t>
                      </a:r>
                      <a:r>
                        <a:rPr lang="zh-CN" altLang="en-US" sz="1200" kern="100" dirty="0">
                          <a:effectLst/>
                          <a:latin typeface="微软雅黑" pitchFamily="34" charset="-122"/>
                          <a:ea typeface="微软雅黑" pitchFamily="34" charset="-122"/>
                          <a:cs typeface="Times New Roman"/>
                        </a:rPr>
                        <a:t>条</a:t>
                      </a:r>
                      <a:r>
                        <a:rPr lang="en-US" altLang="zh-CN" sz="1200" kern="100" dirty="0">
                          <a:effectLst/>
                          <a:latin typeface="微软雅黑" pitchFamily="34" charset="-122"/>
                          <a:ea typeface="微软雅黑" pitchFamily="34" charset="-122"/>
                          <a:cs typeface="Times New Roman"/>
                        </a:rPr>
                        <a:t>-129</a:t>
                      </a:r>
                      <a:r>
                        <a:rPr lang="zh-CN" altLang="en-US" sz="1200" kern="100" dirty="0">
                          <a:effectLst/>
                          <a:latin typeface="微软雅黑" pitchFamily="34" charset="-122"/>
                          <a:ea typeface="微软雅黑" pitchFamily="34" charset="-122"/>
                          <a:cs typeface="Times New Roman"/>
                        </a:rPr>
                        <a:t>条</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1200" kern="100" dirty="0">
                          <a:effectLst/>
                          <a:latin typeface="微软雅黑" pitchFamily="34" charset="-122"/>
                          <a:ea typeface="微软雅黑" pitchFamily="34" charset="-122"/>
                          <a:cs typeface="Times New Roman"/>
                        </a:rPr>
                        <a:t>共</a:t>
                      </a:r>
                      <a:r>
                        <a:rPr lang="en-US" altLang="zh-CN" sz="1200" kern="100" dirty="0">
                          <a:effectLst/>
                          <a:latin typeface="微软雅黑" pitchFamily="34" charset="-122"/>
                          <a:ea typeface="微软雅黑" pitchFamily="34" charset="-122"/>
                          <a:cs typeface="Times New Roman"/>
                        </a:rPr>
                        <a:t>4</a:t>
                      </a:r>
                      <a:r>
                        <a:rPr lang="zh-CN" altLang="en-US" sz="1200" kern="100" dirty="0">
                          <a:effectLst/>
                          <a:latin typeface="微软雅黑" pitchFamily="34" charset="-122"/>
                          <a:ea typeface="微软雅黑" pitchFamily="34" charset="-122"/>
                          <a:cs typeface="Times New Roman"/>
                        </a:rPr>
                        <a:t>条</a:t>
                      </a:r>
                      <a:r>
                        <a:rPr lang="en-US" sz="1200" kern="100" dirty="0">
                          <a:effectLst/>
                          <a:latin typeface="微软雅黑" pitchFamily="34" charset="-122"/>
                          <a:ea typeface="微软雅黑" pitchFamily="34" charset="-122"/>
                          <a:cs typeface="Times New Roman"/>
                        </a:rPr>
                        <a:t> </a:t>
                      </a:r>
                      <a:endParaRPr lang="zh-CN" sz="1200" kern="100" dirty="0">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94715">
                <a:tc>
                  <a:txBody>
                    <a:bodyPr/>
                    <a:lstStyle/>
                    <a:p>
                      <a:pPr algn="ctr">
                        <a:lnSpc>
                          <a:spcPct val="100000"/>
                        </a:lnSpc>
                        <a:spcAft>
                          <a:spcPts val="0"/>
                        </a:spcAft>
                      </a:pPr>
                      <a:r>
                        <a:rPr lang="zh-CN" sz="1600" kern="100" dirty="0">
                          <a:effectLst/>
                          <a:latin typeface="微软雅黑" pitchFamily="34" charset="-122"/>
                          <a:ea typeface="微软雅黑" pitchFamily="34" charset="-122"/>
                          <a:cs typeface="Times New Roman"/>
                        </a:rPr>
                        <a:t>第三编 附则</a:t>
                      </a:r>
                      <a:r>
                        <a:rPr lang="en-US" altLang="zh-CN" sz="1600" kern="100" dirty="0">
                          <a:effectLst/>
                          <a:latin typeface="微软雅黑" pitchFamily="34" charset="-122"/>
                          <a:ea typeface="微软雅黑" pitchFamily="34" charset="-122"/>
                          <a:cs typeface="Times New Roman"/>
                        </a:rPr>
                        <a:t> </a:t>
                      </a:r>
                      <a:r>
                        <a:rPr lang="zh-CN" altLang="en-US" sz="1600" kern="100" dirty="0">
                          <a:solidFill>
                            <a:srgbClr val="FF0000"/>
                          </a:solidFill>
                          <a:effectLst/>
                          <a:latin typeface="微软雅黑" pitchFamily="34" charset="-122"/>
                          <a:ea typeface="微软雅黑" pitchFamily="34" charset="-122"/>
                          <a:cs typeface="Times New Roman"/>
                        </a:rPr>
                        <a:t>共</a:t>
                      </a:r>
                      <a:r>
                        <a:rPr lang="en-US" altLang="zh-CN" sz="1600" kern="100" dirty="0">
                          <a:solidFill>
                            <a:srgbClr val="FF0000"/>
                          </a:solidFill>
                          <a:effectLst/>
                          <a:latin typeface="微软雅黑" pitchFamily="34" charset="-122"/>
                          <a:ea typeface="微软雅黑" pitchFamily="34" charset="-122"/>
                          <a:cs typeface="Times New Roman"/>
                        </a:rPr>
                        <a:t>4</a:t>
                      </a:r>
                      <a:r>
                        <a:rPr lang="zh-CN" altLang="en-US" sz="1600" kern="100" dirty="0">
                          <a:solidFill>
                            <a:srgbClr val="FF0000"/>
                          </a:solidFill>
                          <a:effectLst/>
                          <a:latin typeface="微软雅黑" pitchFamily="34" charset="-122"/>
                          <a:ea typeface="微软雅黑" pitchFamily="34" charset="-122"/>
                          <a:cs typeface="Times New Roman"/>
                        </a:rPr>
                        <a:t>条</a:t>
                      </a:r>
                      <a:endParaRPr lang="zh-CN" sz="1200" kern="100" dirty="0">
                        <a:solidFill>
                          <a:srgbClr val="FF0000"/>
                        </a:solidFill>
                        <a:effectLst/>
                        <a:latin typeface="微软雅黑" pitchFamily="34" charset="-122"/>
                        <a:ea typeface="微软雅黑" pitchFamily="34" charset="-122"/>
                        <a:cs typeface="Times New Roman"/>
                      </a:endParaRP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几点说明</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第</a:t>
                      </a:r>
                      <a:r>
                        <a:rPr lang="en-US" sz="1200" kern="100" dirty="0">
                          <a:effectLst/>
                          <a:latin typeface="微软雅黑" pitchFamily="34" charset="-122"/>
                          <a:ea typeface="微软雅黑" pitchFamily="34" charset="-122"/>
                          <a:cs typeface="Times New Roman"/>
                        </a:rPr>
                        <a:t>130-133</a:t>
                      </a:r>
                      <a:r>
                        <a:rPr lang="zh-CN" sz="1200" kern="100" dirty="0">
                          <a:effectLst/>
                          <a:latin typeface="微软雅黑" pitchFamily="34" charset="-122"/>
                          <a:ea typeface="微软雅黑" pitchFamily="34" charset="-122"/>
                          <a:cs typeface="Times New Roman"/>
                        </a:rPr>
                        <a:t>条</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200" kern="100" dirty="0">
                          <a:effectLst/>
                          <a:latin typeface="微软雅黑" pitchFamily="34" charset="-122"/>
                          <a:ea typeface="微软雅黑" pitchFamily="34" charset="-122"/>
                          <a:cs typeface="Times New Roman"/>
                        </a:rPr>
                        <a:t>共</a:t>
                      </a:r>
                      <a:r>
                        <a:rPr lang="en-US" sz="1200" kern="100" dirty="0">
                          <a:effectLst/>
                          <a:latin typeface="微软雅黑" pitchFamily="34" charset="-122"/>
                          <a:ea typeface="微软雅黑" pitchFamily="34" charset="-122"/>
                          <a:cs typeface="Times New Roman"/>
                        </a:rPr>
                        <a:t>4</a:t>
                      </a:r>
                      <a:r>
                        <a:rPr lang="zh-CN" sz="1200" kern="100" dirty="0">
                          <a:effectLst/>
                          <a:latin typeface="微软雅黑" pitchFamily="34" charset="-122"/>
                          <a:ea typeface="微软雅黑" pitchFamily="34" charset="-122"/>
                          <a:cs typeface="Times New Roman"/>
                        </a:rPr>
                        <a:t>条</a:t>
                      </a:r>
                    </a:p>
                  </a:txBody>
                  <a:tcPr marL="51434" marR="514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grpSp>
        <p:nvGrpSpPr>
          <p:cNvPr id="28735" name="组合 7"/>
          <p:cNvGrpSpPr>
            <a:grpSpLocks/>
          </p:cNvGrpSpPr>
          <p:nvPr/>
        </p:nvGrpSpPr>
        <p:grpSpPr bwMode="auto">
          <a:xfrm>
            <a:off x="835927" y="684055"/>
            <a:ext cx="7279239" cy="1066553"/>
            <a:chOff x="1114425" y="683816"/>
            <a:chExt cx="9705181" cy="1066800"/>
          </a:xfrm>
        </p:grpSpPr>
        <p:sp>
          <p:nvSpPr>
            <p:cNvPr id="28736"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8738" name="矩形 10"/>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中国共产党纪律处分条例</a:t>
              </a:r>
            </a:p>
          </p:txBody>
        </p:sp>
        <p:sp>
          <p:nvSpPr>
            <p:cNvPr id="28739"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11"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28675" name="矩形 38"/>
          <p:cNvSpPr>
            <a:spLocks noChangeArrowheads="1"/>
          </p:cNvSpPr>
          <p:nvPr/>
        </p:nvSpPr>
        <p:spPr bwMode="auto">
          <a:xfrm>
            <a:off x="1157439" y="1954272"/>
            <a:ext cx="4228460" cy="609459"/>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700" dirty="0">
                <a:solidFill>
                  <a:srgbClr val="FFFFFF"/>
                </a:solidFill>
                <a:latin typeface="微软雅黑" pitchFamily="34" charset="-122"/>
              </a:rPr>
              <a:t>新</a:t>
            </a:r>
            <a:r>
              <a:rPr lang="en-US" altLang="zh-CN" sz="1700" dirty="0">
                <a:solidFill>
                  <a:srgbClr val="FFFFFF"/>
                </a:solidFill>
                <a:latin typeface="微软雅黑" pitchFamily="34" charset="-122"/>
              </a:rPr>
              <a:t>《</a:t>
            </a:r>
            <a:r>
              <a:rPr lang="zh-CN" altLang="en-US" sz="1700" dirty="0">
                <a:solidFill>
                  <a:srgbClr val="FFFFFF"/>
                </a:solidFill>
                <a:latin typeface="微软雅黑" pitchFamily="34" charset="-122"/>
              </a:rPr>
              <a:t>条例</a:t>
            </a:r>
            <a:r>
              <a:rPr lang="en-US" altLang="zh-CN" sz="1700" dirty="0">
                <a:solidFill>
                  <a:srgbClr val="FFFFFF"/>
                </a:solidFill>
                <a:latin typeface="微软雅黑" pitchFamily="34" charset="-122"/>
              </a:rPr>
              <a:t>》</a:t>
            </a:r>
            <a:r>
              <a:rPr lang="zh-CN" altLang="en-US" sz="1700" dirty="0">
                <a:solidFill>
                  <a:srgbClr val="FFFFFF"/>
                </a:solidFill>
                <a:latin typeface="微软雅黑" pitchFamily="34" charset="-122"/>
              </a:rPr>
              <a:t>的结构（共</a:t>
            </a:r>
            <a:r>
              <a:rPr lang="en-US" altLang="zh-CN" sz="1700" dirty="0">
                <a:solidFill>
                  <a:srgbClr val="FFFFFF"/>
                </a:solidFill>
                <a:latin typeface="微软雅黑" pitchFamily="34" charset="-122"/>
              </a:rPr>
              <a:t>133</a:t>
            </a:r>
            <a:r>
              <a:rPr lang="zh-CN" altLang="en-US" sz="1700" dirty="0">
                <a:solidFill>
                  <a:srgbClr val="FFFFFF"/>
                </a:solidFill>
                <a:latin typeface="微软雅黑" pitchFamily="34" charset="-122"/>
              </a:rPr>
              <a:t>条）</a:t>
            </a:r>
          </a:p>
        </p:txBody>
      </p:sp>
      <p:sp>
        <p:nvSpPr>
          <p:cNvPr id="28676" name="等腰三角形 75"/>
          <p:cNvSpPr>
            <a:spLocks noChangeArrowheads="1"/>
          </p:cNvSpPr>
          <p:nvPr/>
        </p:nvSpPr>
        <p:spPr bwMode="auto">
          <a:xfrm rot="10800000">
            <a:off x="1314621" y="2469013"/>
            <a:ext cx="300077" cy="22854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2" name="TextBox 11"/>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24821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29699" name="WordArt 10"/>
          <p:cNvSpPr>
            <a:spLocks noChangeArrowheads="1" noChangeShapeType="1" noTextEdit="1"/>
          </p:cNvSpPr>
          <p:nvPr/>
        </p:nvSpPr>
        <p:spPr bwMode="auto">
          <a:xfrm>
            <a:off x="6686230" y="458682"/>
            <a:ext cx="970485" cy="12951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76800" tIns="38400" rIns="76800" bIns="38400" fromWordArt="1">
            <a:prstTxWarp prst="textPlain">
              <a:avLst>
                <a:gd name="adj" fmla="val 50000"/>
              </a:avLst>
            </a:prstTxWarp>
          </a:bodyPr>
          <a:lstStyle/>
          <a:p>
            <a:pPr algn="ctr"/>
            <a:r>
              <a:rPr lang="zh-CN" altLang="en-US" sz="3000" kern="10">
                <a:solidFill>
                  <a:srgbClr val="FFFFFF"/>
                </a:solidFill>
                <a:latin typeface="微软雅黑"/>
                <a:ea typeface="微软雅黑"/>
              </a:rPr>
              <a:t>问</a:t>
            </a:r>
          </a:p>
        </p:txBody>
      </p:sp>
      <p:grpSp>
        <p:nvGrpSpPr>
          <p:cNvPr id="29708" name="组合 13"/>
          <p:cNvGrpSpPr>
            <a:grpSpLocks/>
          </p:cNvGrpSpPr>
          <p:nvPr/>
        </p:nvGrpSpPr>
        <p:grpSpPr bwMode="auto">
          <a:xfrm>
            <a:off x="835927" y="684055"/>
            <a:ext cx="7279239" cy="1066553"/>
            <a:chOff x="1114425" y="683816"/>
            <a:chExt cx="9705181" cy="1066800"/>
          </a:xfrm>
        </p:grpSpPr>
        <p:sp>
          <p:nvSpPr>
            <p:cNvPr id="29709"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9711" name="矩形 16"/>
            <p:cNvSpPr>
              <a:spLocks noChangeArrowheads="1"/>
            </p:cNvSpPr>
            <p:nvPr/>
          </p:nvSpPr>
          <p:spPr bwMode="auto">
            <a:xfrm>
              <a:off x="2894807" y="991394"/>
              <a:ext cx="4007740"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中国共产党纪律处分条例</a:t>
              </a:r>
            </a:p>
          </p:txBody>
        </p:sp>
        <p:sp>
          <p:nvSpPr>
            <p:cNvPr id="29712"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17"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18" name="矩形 38"/>
          <p:cNvSpPr>
            <a:spLocks noChangeArrowheads="1"/>
          </p:cNvSpPr>
          <p:nvPr/>
        </p:nvSpPr>
        <p:spPr bwMode="auto">
          <a:xfrm>
            <a:off x="827585" y="2074045"/>
            <a:ext cx="7704856" cy="609600"/>
          </a:xfrm>
          <a:prstGeom prst="rect">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1600" dirty="0">
                <a:solidFill>
                  <a:srgbClr val="FFFFFF"/>
                </a:solidFill>
                <a:latin typeface="微软雅黑" pitchFamily="34" charset="-122"/>
              </a:rPr>
              <a:t>梳理</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条例</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内容，原</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条例</a:t>
            </a:r>
            <a:r>
              <a:rPr lang="en-US" altLang="zh-CN" sz="1600" dirty="0">
                <a:solidFill>
                  <a:srgbClr val="FFFFFF"/>
                </a:solidFill>
                <a:latin typeface="微软雅黑" pitchFamily="34" charset="-122"/>
              </a:rPr>
              <a:t>》</a:t>
            </a:r>
            <a:r>
              <a:rPr lang="zh-CN" altLang="en-US" sz="1600" dirty="0">
                <a:solidFill>
                  <a:srgbClr val="FFFFFF"/>
                </a:solidFill>
                <a:latin typeface="微软雅黑" pitchFamily="34" charset="-122"/>
              </a:rPr>
              <a:t>的比较对照，“全面从严治党</a:t>
            </a:r>
            <a:r>
              <a:rPr lang="zh-CN" altLang="en-US" sz="1600" dirty="0" smtClean="0">
                <a:solidFill>
                  <a:srgbClr val="FFFFFF"/>
                </a:solidFill>
                <a:latin typeface="微软雅黑" pitchFamily="34" charset="-122"/>
              </a:rPr>
              <a:t>”理念</a:t>
            </a:r>
            <a:r>
              <a:rPr lang="zh-CN" altLang="en-US" sz="1600" dirty="0">
                <a:solidFill>
                  <a:srgbClr val="FFFFFF"/>
                </a:solidFill>
                <a:latin typeface="微软雅黑" pitchFamily="34" charset="-122"/>
              </a:rPr>
              <a:t>始终贯穿全文</a:t>
            </a:r>
          </a:p>
        </p:txBody>
      </p:sp>
      <p:sp>
        <p:nvSpPr>
          <p:cNvPr id="19" name="等腰三角形 75"/>
          <p:cNvSpPr>
            <a:spLocks noChangeArrowheads="1"/>
          </p:cNvSpPr>
          <p:nvPr/>
        </p:nvSpPr>
        <p:spPr bwMode="auto">
          <a:xfrm rot="10800000">
            <a:off x="979984" y="2580457"/>
            <a:ext cx="328620" cy="344487"/>
          </a:xfrm>
          <a:prstGeom prst="triangle">
            <a:avLst>
              <a:gd name="adj" fmla="val 50000"/>
            </a:avLst>
          </a:prstGeom>
          <a:solidFill>
            <a:srgbClr val="FF0000"/>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20" name="矩形 2"/>
          <p:cNvSpPr>
            <a:spLocks noChangeArrowheads="1"/>
          </p:cNvSpPr>
          <p:nvPr/>
        </p:nvSpPr>
        <p:spPr bwMode="auto">
          <a:xfrm>
            <a:off x="1403648" y="4324350"/>
            <a:ext cx="6300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ts val="2350"/>
              </a:lnSpc>
              <a:spcAft>
                <a:spcPts val="938"/>
              </a:spcAft>
            </a:pPr>
            <a:r>
              <a:rPr lang="en-US" altLang="zh-CN" sz="2400" dirty="0" smtClean="0">
                <a:latin typeface="微软雅黑" pitchFamily="34" charset="-122"/>
              </a:rPr>
              <a:t>2.   </a:t>
            </a:r>
            <a:r>
              <a:rPr lang="zh-CN" altLang="zh-CN" sz="2400" dirty="0" smtClean="0">
                <a:latin typeface="微软雅黑" pitchFamily="34" charset="-122"/>
              </a:rPr>
              <a:t>处分</a:t>
            </a:r>
            <a:r>
              <a:rPr lang="zh-CN" altLang="zh-CN" sz="2400" dirty="0">
                <a:latin typeface="微软雅黑" pitchFamily="34" charset="-122"/>
              </a:rPr>
              <a:t>“加码</a:t>
            </a:r>
            <a:r>
              <a:rPr lang="zh-CN" altLang="en-US" sz="2400" dirty="0">
                <a:latin typeface="微软雅黑" pitchFamily="34" charset="-122"/>
              </a:rPr>
              <a:t>”</a:t>
            </a:r>
            <a:r>
              <a:rPr lang="zh-CN" altLang="zh-CN" sz="2400" dirty="0">
                <a:latin typeface="微软雅黑" pitchFamily="34" charset="-122"/>
              </a:rPr>
              <a:t>，违纪将挨更重“板子”</a:t>
            </a:r>
            <a:endParaRPr lang="zh-CN" altLang="zh-CN" sz="1600" dirty="0">
              <a:latin typeface="微软雅黑" pitchFamily="34" charset="-122"/>
              <a:cs typeface="Arial" charset="0"/>
            </a:endParaRPr>
          </a:p>
        </p:txBody>
      </p:sp>
      <p:sp>
        <p:nvSpPr>
          <p:cNvPr id="21" name="矩形 3"/>
          <p:cNvSpPr>
            <a:spLocks noChangeArrowheads="1"/>
          </p:cNvSpPr>
          <p:nvPr/>
        </p:nvSpPr>
        <p:spPr bwMode="auto">
          <a:xfrm>
            <a:off x="1403648" y="5326063"/>
            <a:ext cx="5330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indent="304800">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ts val="2350"/>
              </a:lnSpc>
              <a:spcAft>
                <a:spcPts val="938"/>
              </a:spcAft>
            </a:pPr>
            <a:r>
              <a:rPr lang="en-US" altLang="zh-CN" sz="2400" dirty="0" smtClean="0">
                <a:latin typeface="微软雅黑" pitchFamily="34" charset="-122"/>
              </a:rPr>
              <a:t>3.   </a:t>
            </a:r>
            <a:r>
              <a:rPr lang="zh-CN" altLang="zh-CN" sz="2400" dirty="0" smtClean="0">
                <a:latin typeface="微软雅黑" pitchFamily="34" charset="-122"/>
              </a:rPr>
              <a:t>条款</a:t>
            </a:r>
            <a:r>
              <a:rPr lang="zh-CN" altLang="zh-CN" sz="2400" dirty="0">
                <a:latin typeface="微软雅黑" pitchFamily="34" charset="-122"/>
              </a:rPr>
              <a:t>增加，制度的笼子扎得更紧</a:t>
            </a:r>
            <a:endParaRPr lang="zh-CN" altLang="zh-CN" sz="1600" dirty="0">
              <a:latin typeface="微软雅黑" pitchFamily="34" charset="-122"/>
              <a:cs typeface="Arial" charset="0"/>
            </a:endParaRPr>
          </a:p>
        </p:txBody>
      </p:sp>
      <p:sp>
        <p:nvSpPr>
          <p:cNvPr id="22" name="Rectangle 13"/>
          <p:cNvSpPr>
            <a:spLocks noChangeArrowheads="1"/>
          </p:cNvSpPr>
          <p:nvPr/>
        </p:nvSpPr>
        <p:spPr bwMode="auto">
          <a:xfrm>
            <a:off x="1673523" y="4148138"/>
            <a:ext cx="5878513" cy="708025"/>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2000">
              <a:latin typeface="微软雅黑" pitchFamily="34" charset="-122"/>
            </a:endParaRPr>
          </a:p>
        </p:txBody>
      </p:sp>
      <p:sp>
        <p:nvSpPr>
          <p:cNvPr id="23" name="矩形 5"/>
          <p:cNvSpPr>
            <a:spLocks noChangeArrowheads="1"/>
          </p:cNvSpPr>
          <p:nvPr/>
        </p:nvSpPr>
        <p:spPr bwMode="auto">
          <a:xfrm>
            <a:off x="1408411" y="3371850"/>
            <a:ext cx="5414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04800">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ts val="2350"/>
              </a:lnSpc>
              <a:spcAft>
                <a:spcPts val="938"/>
              </a:spcAft>
            </a:pPr>
            <a:r>
              <a:rPr lang="en-US" altLang="zh-CN" sz="2400" dirty="0" smtClean="0">
                <a:latin typeface="微软雅黑" pitchFamily="34" charset="-122"/>
              </a:rPr>
              <a:t>1.   </a:t>
            </a:r>
            <a:r>
              <a:rPr lang="zh-CN" altLang="zh-CN" sz="2400" dirty="0" smtClean="0">
                <a:latin typeface="微软雅黑" pitchFamily="34" charset="-122"/>
              </a:rPr>
              <a:t>纪在法</a:t>
            </a:r>
            <a:r>
              <a:rPr lang="zh-CN" altLang="zh-CN" sz="2400" dirty="0">
                <a:latin typeface="微软雅黑" pitchFamily="34" charset="-122"/>
              </a:rPr>
              <a:t>前，对党员提出更高要求</a:t>
            </a:r>
            <a:endParaRPr lang="zh-CN" altLang="zh-CN" sz="1600" dirty="0">
              <a:latin typeface="微软雅黑" pitchFamily="34" charset="-122"/>
              <a:cs typeface="Arial" charset="0"/>
            </a:endParaRPr>
          </a:p>
        </p:txBody>
      </p:sp>
      <p:sp>
        <p:nvSpPr>
          <p:cNvPr id="24" name="Rectangle 13"/>
          <p:cNvSpPr>
            <a:spLocks noChangeArrowheads="1"/>
          </p:cNvSpPr>
          <p:nvPr/>
        </p:nvSpPr>
        <p:spPr bwMode="auto">
          <a:xfrm>
            <a:off x="1686223" y="5148263"/>
            <a:ext cx="5802313" cy="711200"/>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2000">
              <a:latin typeface="微软雅黑" pitchFamily="34" charset="-122"/>
            </a:endParaRPr>
          </a:p>
        </p:txBody>
      </p:sp>
      <p:sp>
        <p:nvSpPr>
          <p:cNvPr id="25" name="Rectangle 13"/>
          <p:cNvSpPr>
            <a:spLocks noChangeArrowheads="1"/>
          </p:cNvSpPr>
          <p:nvPr/>
        </p:nvSpPr>
        <p:spPr bwMode="auto">
          <a:xfrm>
            <a:off x="1662411" y="3189288"/>
            <a:ext cx="5889625" cy="665162"/>
          </a:xfrm>
          <a:prstGeom prst="rect">
            <a:avLst/>
          </a:prstGeom>
          <a:noFill/>
          <a:ln w="12700">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180000" tIns="180000" rIns="180000" bIns="1800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2000">
              <a:latin typeface="微软雅黑" pitchFamily="34" charset="-122"/>
            </a:endParaRPr>
          </a:p>
        </p:txBody>
      </p:sp>
      <p:sp>
        <p:nvSpPr>
          <p:cNvPr id="26" name="TextBox 25"/>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6656726"/>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30725" name="组合 21"/>
          <p:cNvGrpSpPr>
            <a:grpSpLocks/>
          </p:cNvGrpSpPr>
          <p:nvPr/>
        </p:nvGrpSpPr>
        <p:grpSpPr bwMode="auto">
          <a:xfrm>
            <a:off x="835927" y="684055"/>
            <a:ext cx="7279239" cy="1066553"/>
            <a:chOff x="1114425" y="683816"/>
            <a:chExt cx="9705181" cy="1066800"/>
          </a:xfrm>
        </p:grpSpPr>
        <p:sp>
          <p:nvSpPr>
            <p:cNvPr id="30726"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30728" name="矩形 24"/>
            <p:cNvSpPr>
              <a:spLocks noChangeArrowheads="1"/>
            </p:cNvSpPr>
            <p:nvPr/>
          </p:nvSpPr>
          <p:spPr bwMode="auto">
            <a:xfrm>
              <a:off x="2894807" y="991394"/>
              <a:ext cx="5717527"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en-US" altLang="zh-CN" sz="2000">
                  <a:solidFill>
                    <a:srgbClr val="FF0000"/>
                  </a:solidFill>
                </a:rPr>
                <a:t>《</a:t>
              </a:r>
              <a:r>
                <a:rPr lang="zh-CN" altLang="en-US" sz="2000">
                  <a:solidFill>
                    <a:srgbClr val="FF0000"/>
                  </a:solidFill>
                </a:rPr>
                <a:t>准则</a:t>
              </a:r>
              <a:r>
                <a:rPr lang="en-US" altLang="zh-CN" sz="2000">
                  <a:solidFill>
                    <a:srgbClr val="FF0000"/>
                  </a:solidFill>
                </a:rPr>
                <a:t>》</a:t>
              </a:r>
              <a:r>
                <a:rPr lang="zh-CN" altLang="en-US" sz="2000">
                  <a:solidFill>
                    <a:srgbClr val="FF0000"/>
                  </a:solidFill>
                </a:rPr>
                <a:t>和</a:t>
              </a:r>
              <a:r>
                <a:rPr lang="en-US" altLang="zh-CN" sz="2000">
                  <a:solidFill>
                    <a:srgbClr val="FF0000"/>
                  </a:solidFill>
                </a:rPr>
                <a:t>《</a:t>
              </a:r>
              <a:r>
                <a:rPr lang="zh-CN" altLang="en-US" sz="2000">
                  <a:solidFill>
                    <a:srgbClr val="FF0000"/>
                  </a:solidFill>
                </a:rPr>
                <a:t>条例</a:t>
              </a:r>
              <a:r>
                <a:rPr lang="en-US" altLang="zh-CN" sz="2000">
                  <a:solidFill>
                    <a:srgbClr val="FF0000"/>
                  </a:solidFill>
                </a:rPr>
                <a:t>》</a:t>
              </a:r>
              <a:r>
                <a:rPr lang="zh-CN" altLang="en-US" sz="2000">
                  <a:solidFill>
                    <a:srgbClr val="FF0000"/>
                  </a:solidFill>
                </a:rPr>
                <a:t>修订的十大亮点</a:t>
              </a:r>
            </a:p>
          </p:txBody>
        </p:sp>
        <p:sp>
          <p:nvSpPr>
            <p:cNvPr id="30729"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25"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26" name="Rectangle 12"/>
          <p:cNvSpPr>
            <a:spLocks noChangeArrowheads="1"/>
          </p:cNvSpPr>
          <p:nvPr/>
        </p:nvSpPr>
        <p:spPr bwMode="auto">
          <a:xfrm>
            <a:off x="538778" y="2287588"/>
            <a:ext cx="553998" cy="3505200"/>
          </a:xfrm>
          <a:prstGeom prst="rect">
            <a:avLst/>
          </a:prstGeom>
          <a:solidFill>
            <a:srgbClr val="FF0000"/>
          </a:solidFill>
          <a:ln w="9525">
            <a:noFill/>
            <a:miter lim="800000"/>
            <a:headEnd/>
            <a:tailEnd/>
          </a:ln>
        </p:spPr>
        <p:txBody>
          <a:bodyPr vert="eaVert" anchor="ctr">
            <a:spAutoFit/>
          </a:bodyPr>
          <a:lstStyle/>
          <a:p>
            <a:pPr algn="ctr">
              <a:defRPr/>
            </a:pPr>
            <a:endParaRPr lang="zh-CN" altLang="en-US" sz="2400" b="1" spc="300" dirty="0">
              <a:solidFill>
                <a:schemeClr val="bg1"/>
              </a:solidFill>
              <a:latin typeface="微软雅黑" pitchFamily="34" charset="-122"/>
              <a:ea typeface="微软雅黑" panose="020B0503020204020204" pitchFamily="34" charset="-122"/>
            </a:endParaRPr>
          </a:p>
        </p:txBody>
      </p:sp>
      <p:grpSp>
        <p:nvGrpSpPr>
          <p:cNvPr id="27" name="组合 32"/>
          <p:cNvGrpSpPr>
            <a:grpSpLocks/>
          </p:cNvGrpSpPr>
          <p:nvPr/>
        </p:nvGrpSpPr>
        <p:grpSpPr bwMode="auto">
          <a:xfrm>
            <a:off x="1452365" y="2287588"/>
            <a:ext cx="8153400" cy="3508375"/>
            <a:chOff x="2590006" y="2286794"/>
            <a:chExt cx="8153399" cy="3509168"/>
          </a:xfrm>
        </p:grpSpPr>
        <p:grpSp>
          <p:nvGrpSpPr>
            <p:cNvPr id="28" name="组合 31"/>
            <p:cNvGrpSpPr>
              <a:grpSpLocks/>
            </p:cNvGrpSpPr>
            <p:nvPr/>
          </p:nvGrpSpPr>
          <p:grpSpPr bwMode="auto">
            <a:xfrm>
              <a:off x="2590006" y="2286794"/>
              <a:ext cx="7239000" cy="592138"/>
              <a:chOff x="2590006" y="2286794"/>
              <a:chExt cx="7239000" cy="592138"/>
            </a:xfrm>
          </p:grpSpPr>
          <p:sp>
            <p:nvSpPr>
              <p:cNvPr id="41" name="AutoShape 2"/>
              <p:cNvSpPr>
                <a:spLocks noChangeArrowheads="1"/>
              </p:cNvSpPr>
              <p:nvPr/>
            </p:nvSpPr>
            <p:spPr bwMode="auto">
              <a:xfrm>
                <a:off x="2590006" y="2286794"/>
                <a:ext cx="7239000" cy="592138"/>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42" name="Rectangle 14"/>
              <p:cNvSpPr>
                <a:spLocks noChangeArrowheads="1"/>
              </p:cNvSpPr>
              <p:nvPr/>
            </p:nvSpPr>
            <p:spPr bwMode="auto">
              <a:xfrm>
                <a:off x="2666206" y="2363788"/>
                <a:ext cx="55610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一是坚持以党章为遵循，坚决维护党章</a:t>
                </a:r>
                <a:r>
                  <a:rPr lang="zh-CN" altLang="en-US" sz="1800" b="0" dirty="0" smtClean="0"/>
                  <a:t>权威 </a:t>
                </a:r>
                <a:endParaRPr lang="zh-CN" altLang="en-US" sz="1800" dirty="0"/>
              </a:p>
            </p:txBody>
          </p:sp>
        </p:grpSp>
        <p:grpSp>
          <p:nvGrpSpPr>
            <p:cNvPr id="29" name="组合 30"/>
            <p:cNvGrpSpPr>
              <a:grpSpLocks/>
            </p:cNvGrpSpPr>
            <p:nvPr/>
          </p:nvGrpSpPr>
          <p:grpSpPr bwMode="auto">
            <a:xfrm>
              <a:off x="2590006" y="2992637"/>
              <a:ext cx="7239000" cy="593725"/>
              <a:chOff x="2590006" y="2964657"/>
              <a:chExt cx="7239000" cy="593725"/>
            </a:xfrm>
          </p:grpSpPr>
          <p:sp>
            <p:nvSpPr>
              <p:cNvPr id="39" name="AutoShape 2"/>
              <p:cNvSpPr>
                <a:spLocks noChangeArrowheads="1"/>
              </p:cNvSpPr>
              <p:nvPr/>
            </p:nvSpPr>
            <p:spPr bwMode="auto">
              <a:xfrm>
                <a:off x="2590006" y="2964657"/>
                <a:ext cx="7239000" cy="593725"/>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40" name="Rectangle 14"/>
              <p:cNvSpPr>
                <a:spLocks noChangeArrowheads="1"/>
              </p:cNvSpPr>
              <p:nvPr/>
            </p:nvSpPr>
            <p:spPr bwMode="auto">
              <a:xfrm>
                <a:off x="2666206" y="3058211"/>
                <a:ext cx="5561013" cy="40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二是坚持正面</a:t>
                </a:r>
                <a:r>
                  <a:rPr lang="zh-CN" altLang="en-US" sz="1800" b="0" dirty="0" smtClean="0"/>
                  <a:t>倡导</a:t>
                </a:r>
                <a:r>
                  <a:rPr lang="en-US" altLang="zh-CN" sz="1800" b="0" dirty="0" smtClean="0"/>
                  <a:t> </a:t>
                </a:r>
                <a:endParaRPr lang="zh-CN" altLang="en-US" sz="1800" dirty="0"/>
              </a:p>
            </p:txBody>
          </p:sp>
        </p:grpSp>
        <p:grpSp>
          <p:nvGrpSpPr>
            <p:cNvPr id="30" name="组合 29"/>
            <p:cNvGrpSpPr>
              <a:grpSpLocks/>
            </p:cNvGrpSpPr>
            <p:nvPr/>
          </p:nvGrpSpPr>
          <p:grpSpPr bwMode="auto">
            <a:xfrm>
              <a:off x="2590006" y="3700067"/>
              <a:ext cx="7239000" cy="592137"/>
              <a:chOff x="2590006" y="3691732"/>
              <a:chExt cx="7239000" cy="592137"/>
            </a:xfrm>
          </p:grpSpPr>
          <p:sp>
            <p:nvSpPr>
              <p:cNvPr id="37" name="AutoShape 2"/>
              <p:cNvSpPr>
                <a:spLocks noChangeArrowheads="1"/>
              </p:cNvSpPr>
              <p:nvPr/>
            </p:nvSpPr>
            <p:spPr bwMode="auto">
              <a:xfrm>
                <a:off x="2590006" y="3691732"/>
                <a:ext cx="7239000" cy="592137"/>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38" name="Rectangle 14"/>
              <p:cNvSpPr>
                <a:spLocks noChangeArrowheads="1"/>
              </p:cNvSpPr>
              <p:nvPr/>
            </p:nvSpPr>
            <p:spPr bwMode="auto">
              <a:xfrm>
                <a:off x="2666206" y="3768509"/>
                <a:ext cx="556101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三是面向全体党员。</a:t>
                </a:r>
                <a:r>
                  <a:rPr lang="en-US" altLang="zh-CN" sz="1800" b="0" dirty="0"/>
                  <a:t> </a:t>
                </a:r>
                <a:r>
                  <a:rPr lang="zh-CN" altLang="en-US" sz="1800" b="0" dirty="0"/>
                  <a:t>充分体现全面从严治党</a:t>
                </a:r>
                <a:r>
                  <a:rPr lang="zh-CN" altLang="en-US" sz="1800" b="0" dirty="0" smtClean="0"/>
                  <a:t>要求</a:t>
                </a:r>
                <a:endParaRPr lang="en-US" altLang="zh-CN" sz="1800" dirty="0"/>
              </a:p>
            </p:txBody>
          </p:sp>
        </p:grpSp>
        <p:grpSp>
          <p:nvGrpSpPr>
            <p:cNvPr id="31" name="组合 28"/>
            <p:cNvGrpSpPr>
              <a:grpSpLocks/>
            </p:cNvGrpSpPr>
            <p:nvPr/>
          </p:nvGrpSpPr>
          <p:grpSpPr bwMode="auto">
            <a:xfrm>
              <a:off x="2590006" y="4405909"/>
              <a:ext cx="7239000" cy="592137"/>
              <a:chOff x="2590006" y="4396582"/>
              <a:chExt cx="7239000" cy="592137"/>
            </a:xfrm>
          </p:grpSpPr>
          <p:sp>
            <p:nvSpPr>
              <p:cNvPr id="35" name="AutoShape 2"/>
              <p:cNvSpPr>
                <a:spLocks noChangeArrowheads="1"/>
              </p:cNvSpPr>
              <p:nvPr/>
            </p:nvSpPr>
            <p:spPr bwMode="auto">
              <a:xfrm>
                <a:off x="2590006" y="4396582"/>
                <a:ext cx="7239000" cy="592137"/>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36" name="Rectangle 14"/>
              <p:cNvSpPr>
                <a:spLocks noChangeArrowheads="1"/>
              </p:cNvSpPr>
              <p:nvPr/>
            </p:nvSpPr>
            <p:spPr bwMode="auto">
              <a:xfrm>
                <a:off x="2666206" y="4474369"/>
                <a:ext cx="556101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四是突出党员领导干部</a:t>
                </a:r>
                <a:r>
                  <a:rPr lang="zh-CN" altLang="en-US" sz="1800" b="0" dirty="0" smtClean="0"/>
                  <a:t>“关键少数” </a:t>
                </a:r>
                <a:endParaRPr lang="zh-CN" altLang="en-US" sz="1800" b="0" dirty="0"/>
              </a:p>
            </p:txBody>
          </p:sp>
        </p:grpSp>
        <p:grpSp>
          <p:nvGrpSpPr>
            <p:cNvPr id="32" name="组合 27"/>
            <p:cNvGrpSpPr>
              <a:grpSpLocks/>
            </p:cNvGrpSpPr>
            <p:nvPr/>
          </p:nvGrpSpPr>
          <p:grpSpPr bwMode="auto">
            <a:xfrm>
              <a:off x="2593181" y="5111750"/>
              <a:ext cx="8150224" cy="684212"/>
              <a:chOff x="2593181" y="5111750"/>
              <a:chExt cx="8150224" cy="684212"/>
            </a:xfrm>
          </p:grpSpPr>
          <p:sp>
            <p:nvSpPr>
              <p:cNvPr id="33" name="AutoShape 2"/>
              <p:cNvSpPr>
                <a:spLocks noChangeArrowheads="1"/>
              </p:cNvSpPr>
              <p:nvPr/>
            </p:nvSpPr>
            <p:spPr bwMode="auto">
              <a:xfrm>
                <a:off x="2593181" y="5111750"/>
                <a:ext cx="7235826" cy="684212"/>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b="0"/>
              </a:p>
            </p:txBody>
          </p:sp>
          <p:sp>
            <p:nvSpPr>
              <p:cNvPr id="34" name="Rectangle 14"/>
              <p:cNvSpPr>
                <a:spLocks noChangeArrowheads="1"/>
              </p:cNvSpPr>
              <p:nvPr/>
            </p:nvSpPr>
            <p:spPr bwMode="auto">
              <a:xfrm>
                <a:off x="2669380" y="5234516"/>
                <a:ext cx="8074025" cy="4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五是简明扼要，便于全体党员、党员领导干部理解掌握和</a:t>
                </a:r>
                <a:r>
                  <a:rPr lang="zh-CN" altLang="en-US" sz="1800" b="0" dirty="0" smtClean="0"/>
                  <a:t>遵照执行</a:t>
                </a:r>
                <a:endParaRPr lang="en-US" altLang="zh-CN" sz="1800" b="0" dirty="0"/>
              </a:p>
            </p:txBody>
          </p:sp>
        </p:grpSp>
      </p:grpSp>
      <p:sp>
        <p:nvSpPr>
          <p:cNvPr id="2" name="TextBox 1"/>
          <p:cNvSpPr txBox="1"/>
          <p:nvPr/>
        </p:nvSpPr>
        <p:spPr>
          <a:xfrm>
            <a:off x="301944" y="2598412"/>
            <a:ext cx="800219" cy="2746906"/>
          </a:xfrm>
          <a:prstGeom prst="rect">
            <a:avLst/>
          </a:prstGeom>
          <a:noFill/>
        </p:spPr>
        <p:txBody>
          <a:bodyPr vert="eaVert" wrap="none" rtlCol="0">
            <a:spAutoFit/>
          </a:bodyPr>
          <a:lstStyle/>
          <a:p>
            <a:r>
              <a:rPr lang="en-US" altLang="zh-CN" sz="2000" b="1" spc="300" dirty="0" smtClean="0">
                <a:solidFill>
                  <a:schemeClr val="bg1"/>
                </a:solidFill>
                <a:latin typeface="微软雅黑" pitchFamily="34" charset="-122"/>
                <a:ea typeface="微软雅黑" panose="020B0503020204020204" pitchFamily="34" charset="-122"/>
              </a:rPr>
              <a:t>《</a:t>
            </a:r>
            <a:r>
              <a:rPr lang="zh-CN" altLang="en-US" sz="2000" b="1" spc="300" dirty="0" smtClean="0">
                <a:solidFill>
                  <a:schemeClr val="bg1"/>
                </a:solidFill>
                <a:latin typeface="微软雅黑" pitchFamily="34" charset="-122"/>
                <a:ea typeface="微软雅黑" panose="020B0503020204020204" pitchFamily="34" charset="-122"/>
              </a:rPr>
              <a:t>准则</a:t>
            </a:r>
            <a:r>
              <a:rPr lang="en-US" altLang="zh-CN" sz="2000" b="1" spc="300" dirty="0" smtClean="0">
                <a:solidFill>
                  <a:schemeClr val="bg1"/>
                </a:solidFill>
                <a:latin typeface="微软雅黑" pitchFamily="34" charset="-122"/>
                <a:ea typeface="微软雅黑" panose="020B0503020204020204" pitchFamily="34" charset="-122"/>
              </a:rPr>
              <a:t>》</a:t>
            </a:r>
            <a:r>
              <a:rPr lang="zh-CN" altLang="en-US" sz="2000" b="1" spc="300" dirty="0" smtClean="0">
                <a:solidFill>
                  <a:schemeClr val="bg1"/>
                </a:solidFill>
                <a:latin typeface="微软雅黑" pitchFamily="34" charset="-122"/>
                <a:ea typeface="微软雅黑" panose="020B0503020204020204" pitchFamily="34" charset="-122"/>
              </a:rPr>
              <a:t>的五个亮点</a:t>
            </a:r>
          </a:p>
          <a:p>
            <a:endParaRPr lang="zh-CN" altLang="en-US" sz="2000" dirty="0"/>
          </a:p>
        </p:txBody>
      </p:sp>
      <p:sp>
        <p:nvSpPr>
          <p:cNvPr id="44" name="TextBox 43"/>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742286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nvGrpSpPr>
          <p:cNvPr id="31749" name="组合 21"/>
          <p:cNvGrpSpPr>
            <a:grpSpLocks/>
          </p:cNvGrpSpPr>
          <p:nvPr/>
        </p:nvGrpSpPr>
        <p:grpSpPr bwMode="auto">
          <a:xfrm>
            <a:off x="835927" y="684055"/>
            <a:ext cx="7279239" cy="1066553"/>
            <a:chOff x="1114425" y="683816"/>
            <a:chExt cx="9705181" cy="1066800"/>
          </a:xfrm>
        </p:grpSpPr>
        <p:sp>
          <p:nvSpPr>
            <p:cNvPr id="31750" name="矩形 38"/>
            <p:cNvSpPr>
              <a:spLocks noChangeArrowheads="1"/>
            </p:cNvSpPr>
            <p:nvPr/>
          </p:nvSpPr>
          <p:spPr bwMode="auto">
            <a:xfrm>
              <a:off x="1114425" y="683816"/>
              <a:ext cx="1551781" cy="1066800"/>
            </a:xfrm>
            <a:prstGeom prst="rect">
              <a:avLst/>
            </a:prstGeom>
            <a:solidFill>
              <a:srgbClr val="FF0000"/>
            </a:solidFill>
            <a:ln w="38100" algn="ctr">
              <a:solidFill>
                <a:srgbClr val="FF0000"/>
              </a:solidFill>
              <a:miter lim="800000"/>
              <a:headEnd/>
              <a:tailEnd/>
            </a:ln>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31752" name="矩形 24"/>
            <p:cNvSpPr>
              <a:spLocks noChangeArrowheads="1"/>
            </p:cNvSpPr>
            <p:nvPr/>
          </p:nvSpPr>
          <p:spPr bwMode="auto">
            <a:xfrm>
              <a:off x="2894807" y="991394"/>
              <a:ext cx="5717527" cy="40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en-US" altLang="zh-CN" sz="2000">
                  <a:solidFill>
                    <a:srgbClr val="FF0000"/>
                  </a:solidFill>
                </a:rPr>
                <a:t>《</a:t>
              </a:r>
              <a:r>
                <a:rPr lang="zh-CN" altLang="en-US" sz="2000">
                  <a:solidFill>
                    <a:srgbClr val="FF0000"/>
                  </a:solidFill>
                </a:rPr>
                <a:t>准则</a:t>
              </a:r>
              <a:r>
                <a:rPr lang="en-US" altLang="zh-CN" sz="2000">
                  <a:solidFill>
                    <a:srgbClr val="FF0000"/>
                  </a:solidFill>
                </a:rPr>
                <a:t>》</a:t>
              </a:r>
              <a:r>
                <a:rPr lang="zh-CN" altLang="en-US" sz="2000">
                  <a:solidFill>
                    <a:srgbClr val="FF0000"/>
                  </a:solidFill>
                </a:rPr>
                <a:t>和</a:t>
              </a:r>
              <a:r>
                <a:rPr lang="en-US" altLang="zh-CN" sz="2000">
                  <a:solidFill>
                    <a:srgbClr val="FF0000"/>
                  </a:solidFill>
                </a:rPr>
                <a:t>《</a:t>
              </a:r>
              <a:r>
                <a:rPr lang="zh-CN" altLang="en-US" sz="2000">
                  <a:solidFill>
                    <a:srgbClr val="FF0000"/>
                  </a:solidFill>
                </a:rPr>
                <a:t>条例</a:t>
              </a:r>
              <a:r>
                <a:rPr lang="en-US" altLang="zh-CN" sz="2000">
                  <a:solidFill>
                    <a:srgbClr val="FF0000"/>
                  </a:solidFill>
                </a:rPr>
                <a:t>》</a:t>
              </a:r>
              <a:r>
                <a:rPr lang="zh-CN" altLang="en-US" sz="2000">
                  <a:solidFill>
                    <a:srgbClr val="FF0000"/>
                  </a:solidFill>
                </a:rPr>
                <a:t>修订的十大亮点</a:t>
              </a:r>
            </a:p>
          </p:txBody>
        </p:sp>
        <p:sp>
          <p:nvSpPr>
            <p:cNvPr id="31753" name="矩形 38"/>
            <p:cNvSpPr>
              <a:spLocks noChangeArrowheads="1"/>
            </p:cNvSpPr>
            <p:nvPr/>
          </p:nvSpPr>
          <p:spPr bwMode="auto">
            <a:xfrm>
              <a:off x="2666206" y="683816"/>
              <a:ext cx="8153400" cy="106680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sp>
        <p:nvSpPr>
          <p:cNvPr id="25"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党规</a:t>
            </a:r>
            <a:endParaRPr lang="zh-CN" altLang="en-US" sz="2800" dirty="0">
              <a:solidFill>
                <a:schemeClr val="bg1"/>
              </a:solidFill>
              <a:latin typeface="微软雅黑" pitchFamily="34" charset="-122"/>
            </a:endParaRPr>
          </a:p>
        </p:txBody>
      </p:sp>
      <p:sp>
        <p:nvSpPr>
          <p:cNvPr id="26" name="Rectangle 12"/>
          <p:cNvSpPr>
            <a:spLocks noChangeArrowheads="1"/>
          </p:cNvSpPr>
          <p:nvPr/>
        </p:nvSpPr>
        <p:spPr bwMode="auto">
          <a:xfrm>
            <a:off x="603064" y="2287588"/>
            <a:ext cx="492443" cy="3505200"/>
          </a:xfrm>
          <a:prstGeom prst="rect">
            <a:avLst/>
          </a:prstGeom>
          <a:solidFill>
            <a:srgbClr val="FF0000"/>
          </a:solidFill>
          <a:ln w="9525">
            <a:noFill/>
            <a:miter lim="800000"/>
            <a:headEnd/>
            <a:tailEnd/>
          </a:ln>
        </p:spPr>
        <p:txBody>
          <a:bodyPr vert="eaVert" anchor="ctr">
            <a:spAutoFit/>
          </a:bodyPr>
          <a:lstStyle/>
          <a:p>
            <a:pPr>
              <a:defRPr/>
            </a:pPr>
            <a:endParaRPr lang="zh-CN" altLang="en-US" sz="2000" b="0" spc="300" dirty="0">
              <a:solidFill>
                <a:schemeClr val="bg1"/>
              </a:solidFill>
              <a:latin typeface="微软雅黑" pitchFamily="34" charset="-122"/>
              <a:ea typeface="微软雅黑" panose="020B0503020204020204" pitchFamily="34" charset="-122"/>
            </a:endParaRPr>
          </a:p>
        </p:txBody>
      </p:sp>
      <p:grpSp>
        <p:nvGrpSpPr>
          <p:cNvPr id="27" name="组合 32"/>
          <p:cNvGrpSpPr>
            <a:grpSpLocks/>
          </p:cNvGrpSpPr>
          <p:nvPr/>
        </p:nvGrpSpPr>
        <p:grpSpPr bwMode="auto">
          <a:xfrm>
            <a:off x="1485873" y="2287588"/>
            <a:ext cx="8153400" cy="3508375"/>
            <a:chOff x="2590006" y="2286794"/>
            <a:chExt cx="8153399" cy="3509168"/>
          </a:xfrm>
        </p:grpSpPr>
        <p:grpSp>
          <p:nvGrpSpPr>
            <p:cNvPr id="28" name="组合 31"/>
            <p:cNvGrpSpPr>
              <a:grpSpLocks/>
            </p:cNvGrpSpPr>
            <p:nvPr/>
          </p:nvGrpSpPr>
          <p:grpSpPr bwMode="auto">
            <a:xfrm>
              <a:off x="2590006" y="2286794"/>
              <a:ext cx="7239000" cy="592138"/>
              <a:chOff x="2590006" y="2286794"/>
              <a:chExt cx="7239000" cy="592138"/>
            </a:xfrm>
          </p:grpSpPr>
          <p:sp>
            <p:nvSpPr>
              <p:cNvPr id="41" name="AutoShape 2"/>
              <p:cNvSpPr>
                <a:spLocks noChangeArrowheads="1"/>
              </p:cNvSpPr>
              <p:nvPr/>
            </p:nvSpPr>
            <p:spPr bwMode="auto">
              <a:xfrm>
                <a:off x="2590006" y="2286794"/>
                <a:ext cx="7239000" cy="592138"/>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42" name="Rectangle 14"/>
              <p:cNvSpPr>
                <a:spLocks noChangeArrowheads="1"/>
              </p:cNvSpPr>
              <p:nvPr/>
            </p:nvSpPr>
            <p:spPr bwMode="auto">
              <a:xfrm>
                <a:off x="2666206" y="2363788"/>
                <a:ext cx="617220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一是将党章相关内容具体化，突出政党特色、党纪</a:t>
                </a:r>
                <a:r>
                  <a:rPr lang="zh-CN" altLang="en-US" sz="1800" b="0" dirty="0" smtClean="0"/>
                  <a:t>特色</a:t>
                </a:r>
                <a:endParaRPr lang="zh-CN" altLang="en-US" sz="1800" dirty="0"/>
              </a:p>
            </p:txBody>
          </p:sp>
        </p:grpSp>
        <p:grpSp>
          <p:nvGrpSpPr>
            <p:cNvPr id="29" name="组合 30"/>
            <p:cNvGrpSpPr>
              <a:grpSpLocks/>
            </p:cNvGrpSpPr>
            <p:nvPr/>
          </p:nvGrpSpPr>
          <p:grpSpPr bwMode="auto">
            <a:xfrm>
              <a:off x="2590006" y="2992637"/>
              <a:ext cx="7239000" cy="593725"/>
              <a:chOff x="2590006" y="2964657"/>
              <a:chExt cx="7239000" cy="593725"/>
            </a:xfrm>
          </p:grpSpPr>
          <p:sp>
            <p:nvSpPr>
              <p:cNvPr id="39" name="AutoShape 2"/>
              <p:cNvSpPr>
                <a:spLocks noChangeArrowheads="1"/>
              </p:cNvSpPr>
              <p:nvPr/>
            </p:nvSpPr>
            <p:spPr bwMode="auto">
              <a:xfrm>
                <a:off x="2590006" y="2964657"/>
                <a:ext cx="7239000" cy="593725"/>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40" name="Rectangle 14"/>
              <p:cNvSpPr>
                <a:spLocks noChangeArrowheads="1"/>
              </p:cNvSpPr>
              <p:nvPr/>
            </p:nvSpPr>
            <p:spPr bwMode="auto">
              <a:xfrm>
                <a:off x="2666206" y="3026148"/>
                <a:ext cx="5561013" cy="4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二是将违反党的纪律行为整合修订为</a:t>
                </a:r>
                <a:r>
                  <a:rPr lang="en-US" altLang="zh-CN" sz="1800" b="0" dirty="0"/>
                  <a:t>6</a:t>
                </a:r>
                <a:r>
                  <a:rPr lang="zh-CN" altLang="en-US" sz="1800" b="0" dirty="0" smtClean="0"/>
                  <a:t>类 </a:t>
                </a:r>
                <a:endParaRPr lang="zh-CN" altLang="en-US" sz="1800" b="0" dirty="0"/>
              </a:p>
            </p:txBody>
          </p:sp>
        </p:grpSp>
        <p:grpSp>
          <p:nvGrpSpPr>
            <p:cNvPr id="30" name="组合 29"/>
            <p:cNvGrpSpPr>
              <a:grpSpLocks/>
            </p:cNvGrpSpPr>
            <p:nvPr/>
          </p:nvGrpSpPr>
          <p:grpSpPr bwMode="auto">
            <a:xfrm>
              <a:off x="2590006" y="3700067"/>
              <a:ext cx="7239000" cy="592137"/>
              <a:chOff x="2590006" y="3691732"/>
              <a:chExt cx="7239000" cy="592137"/>
            </a:xfrm>
          </p:grpSpPr>
          <p:sp>
            <p:nvSpPr>
              <p:cNvPr id="37" name="AutoShape 2"/>
              <p:cNvSpPr>
                <a:spLocks noChangeArrowheads="1"/>
              </p:cNvSpPr>
              <p:nvPr/>
            </p:nvSpPr>
            <p:spPr bwMode="auto">
              <a:xfrm>
                <a:off x="2590006" y="3691732"/>
                <a:ext cx="7239000" cy="592137"/>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38" name="Rectangle 14"/>
              <p:cNvSpPr>
                <a:spLocks noChangeArrowheads="1"/>
              </p:cNvSpPr>
              <p:nvPr/>
            </p:nvSpPr>
            <p:spPr bwMode="auto">
              <a:xfrm>
                <a:off x="2666206" y="3763062"/>
                <a:ext cx="5561013" cy="4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三是突出政治纪律和政治</a:t>
                </a:r>
                <a:r>
                  <a:rPr lang="zh-CN" altLang="en-US" sz="1800" b="0" dirty="0" smtClean="0"/>
                  <a:t>规矩</a:t>
                </a:r>
                <a:endParaRPr lang="en-US" altLang="zh-CN" sz="1800" dirty="0"/>
              </a:p>
            </p:txBody>
          </p:sp>
        </p:grpSp>
        <p:grpSp>
          <p:nvGrpSpPr>
            <p:cNvPr id="31" name="组合 28"/>
            <p:cNvGrpSpPr>
              <a:grpSpLocks/>
            </p:cNvGrpSpPr>
            <p:nvPr/>
          </p:nvGrpSpPr>
          <p:grpSpPr bwMode="auto">
            <a:xfrm>
              <a:off x="2590006" y="4405909"/>
              <a:ext cx="7239000" cy="592137"/>
              <a:chOff x="2590006" y="4396582"/>
              <a:chExt cx="7239000" cy="592137"/>
            </a:xfrm>
          </p:grpSpPr>
          <p:sp>
            <p:nvSpPr>
              <p:cNvPr id="35" name="AutoShape 2"/>
              <p:cNvSpPr>
                <a:spLocks noChangeArrowheads="1"/>
              </p:cNvSpPr>
              <p:nvPr/>
            </p:nvSpPr>
            <p:spPr bwMode="auto">
              <a:xfrm>
                <a:off x="2590006" y="4396582"/>
                <a:ext cx="7239000" cy="592137"/>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a:p>
            </p:txBody>
          </p:sp>
          <p:sp>
            <p:nvSpPr>
              <p:cNvPr id="36" name="Rectangle 14"/>
              <p:cNvSpPr>
                <a:spLocks noChangeArrowheads="1"/>
              </p:cNvSpPr>
              <p:nvPr/>
            </p:nvSpPr>
            <p:spPr bwMode="auto">
              <a:xfrm>
                <a:off x="2666206" y="4458289"/>
                <a:ext cx="5561013" cy="4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四是坚持纪严于法，纪在法前，实现纪法</a:t>
                </a:r>
                <a:r>
                  <a:rPr lang="zh-CN" altLang="en-US" sz="1800" b="0" dirty="0" smtClean="0"/>
                  <a:t>分开</a:t>
                </a:r>
                <a:endParaRPr lang="zh-CN" altLang="en-US" sz="1800" b="0" dirty="0"/>
              </a:p>
            </p:txBody>
          </p:sp>
        </p:grpSp>
        <p:grpSp>
          <p:nvGrpSpPr>
            <p:cNvPr id="32" name="组合 27"/>
            <p:cNvGrpSpPr>
              <a:grpSpLocks/>
            </p:cNvGrpSpPr>
            <p:nvPr/>
          </p:nvGrpSpPr>
          <p:grpSpPr bwMode="auto">
            <a:xfrm>
              <a:off x="2593181" y="5111750"/>
              <a:ext cx="8150224" cy="684212"/>
              <a:chOff x="2593181" y="5111750"/>
              <a:chExt cx="8150224" cy="684212"/>
            </a:xfrm>
          </p:grpSpPr>
          <p:sp>
            <p:nvSpPr>
              <p:cNvPr id="33" name="AutoShape 2"/>
              <p:cNvSpPr>
                <a:spLocks noChangeArrowheads="1"/>
              </p:cNvSpPr>
              <p:nvPr/>
            </p:nvSpPr>
            <p:spPr bwMode="auto">
              <a:xfrm>
                <a:off x="2593181" y="5111750"/>
                <a:ext cx="7235826" cy="684212"/>
              </a:xfrm>
              <a:prstGeom prst="roundRect">
                <a:avLst>
                  <a:gd name="adj" fmla="val 16667"/>
                </a:avLst>
              </a:prstGeom>
              <a:solidFill>
                <a:schemeClr val="bg1"/>
              </a:solidFill>
              <a:ln w="25400">
                <a:solidFill>
                  <a:srgbClr val="FF0000"/>
                </a:solidFill>
                <a:round/>
                <a:headEnd/>
                <a:tailEnd/>
              </a:ln>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endParaRPr lang="zh-CN" altLang="en-US" sz="1800" b="0"/>
              </a:p>
            </p:txBody>
          </p:sp>
          <p:sp>
            <p:nvSpPr>
              <p:cNvPr id="34" name="Rectangle 14"/>
              <p:cNvSpPr>
                <a:spLocks noChangeArrowheads="1"/>
              </p:cNvSpPr>
              <p:nvPr/>
            </p:nvSpPr>
            <p:spPr bwMode="auto">
              <a:xfrm>
                <a:off x="2669380" y="5234516"/>
                <a:ext cx="8074025" cy="43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nSpc>
                    <a:spcPct val="125000"/>
                  </a:lnSpc>
                </a:pPr>
                <a:r>
                  <a:rPr lang="zh-CN" altLang="en-US" sz="1800" b="0" dirty="0"/>
                  <a:t>五是体现党十八大以来全面从严治党的最新</a:t>
                </a:r>
                <a:r>
                  <a:rPr lang="zh-CN" altLang="en-US" sz="1800" b="0" dirty="0" smtClean="0"/>
                  <a:t>成果</a:t>
                </a:r>
                <a:endParaRPr lang="zh-CN" altLang="en-US" sz="1800" b="0" dirty="0"/>
              </a:p>
            </p:txBody>
          </p:sp>
        </p:grpSp>
      </p:grpSp>
      <p:sp>
        <p:nvSpPr>
          <p:cNvPr id="43" name="TextBox 42"/>
          <p:cNvSpPr txBox="1"/>
          <p:nvPr/>
        </p:nvSpPr>
        <p:spPr>
          <a:xfrm>
            <a:off x="340444" y="2598412"/>
            <a:ext cx="800219" cy="2746906"/>
          </a:xfrm>
          <a:prstGeom prst="rect">
            <a:avLst/>
          </a:prstGeom>
          <a:noFill/>
        </p:spPr>
        <p:txBody>
          <a:bodyPr vert="eaVert" wrap="none" rtlCol="0">
            <a:spAutoFit/>
          </a:bodyPr>
          <a:lstStyle/>
          <a:p>
            <a:r>
              <a:rPr lang="en-US" altLang="zh-CN" sz="2000" b="1" spc="300" dirty="0" smtClean="0">
                <a:solidFill>
                  <a:schemeClr val="bg1"/>
                </a:solidFill>
                <a:latin typeface="微软雅黑" pitchFamily="34" charset="-122"/>
                <a:ea typeface="微软雅黑" panose="020B0503020204020204" pitchFamily="34" charset="-122"/>
              </a:rPr>
              <a:t>《</a:t>
            </a:r>
            <a:r>
              <a:rPr lang="zh-CN" altLang="en-US" sz="2000" b="1" spc="300" dirty="0">
                <a:solidFill>
                  <a:schemeClr val="bg1"/>
                </a:solidFill>
                <a:latin typeface="微软雅黑" pitchFamily="34" charset="-122"/>
                <a:ea typeface="微软雅黑" panose="020B0503020204020204" pitchFamily="34" charset="-122"/>
              </a:rPr>
              <a:t>条例</a:t>
            </a:r>
            <a:r>
              <a:rPr lang="en-US" altLang="zh-CN" sz="2000" b="1" spc="300" dirty="0" smtClean="0">
                <a:solidFill>
                  <a:schemeClr val="bg1"/>
                </a:solidFill>
                <a:latin typeface="微软雅黑" pitchFamily="34" charset="-122"/>
                <a:ea typeface="微软雅黑" panose="020B0503020204020204" pitchFamily="34" charset="-122"/>
              </a:rPr>
              <a:t>》</a:t>
            </a:r>
            <a:r>
              <a:rPr lang="zh-CN" altLang="en-US" sz="2000" b="1" spc="300" dirty="0" smtClean="0">
                <a:solidFill>
                  <a:schemeClr val="bg1"/>
                </a:solidFill>
                <a:latin typeface="微软雅黑" pitchFamily="34" charset="-122"/>
                <a:ea typeface="微软雅黑" panose="020B0503020204020204" pitchFamily="34" charset="-122"/>
              </a:rPr>
              <a:t>的五个亮点</a:t>
            </a:r>
          </a:p>
          <a:p>
            <a:endParaRPr lang="zh-CN" altLang="en-US" sz="2000" dirty="0"/>
          </a:p>
        </p:txBody>
      </p:sp>
      <p:sp>
        <p:nvSpPr>
          <p:cNvPr id="44" name="TextBox 43"/>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86108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3501009"/>
            <a:ext cx="9144000" cy="33569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47" name="矩形 10"/>
          <p:cNvSpPr>
            <a:spLocks noChangeArrowheads="1"/>
          </p:cNvSpPr>
          <p:nvPr/>
        </p:nvSpPr>
        <p:spPr bwMode="auto">
          <a:xfrm>
            <a:off x="913329" y="3928154"/>
            <a:ext cx="302928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dirty="0" smtClean="0">
                <a:solidFill>
                  <a:schemeClr val="bg1">
                    <a:lumMod val="85000"/>
                  </a:schemeClr>
                </a:solidFill>
              </a:rPr>
              <a:t>1.   </a:t>
            </a:r>
            <a:r>
              <a:rPr lang="zh-CN" altLang="en-US" b="0" dirty="0" smtClean="0">
                <a:solidFill>
                  <a:schemeClr val="bg1">
                    <a:lumMod val="85000"/>
                  </a:schemeClr>
                </a:solidFill>
              </a:rPr>
              <a:t>学习</a:t>
            </a:r>
            <a:r>
              <a:rPr lang="zh-CN" altLang="en-US" b="0" dirty="0">
                <a:solidFill>
                  <a:schemeClr val="bg1">
                    <a:lumMod val="85000"/>
                  </a:schemeClr>
                </a:solidFill>
              </a:rPr>
              <a:t>共产党党章党规</a:t>
            </a:r>
          </a:p>
        </p:txBody>
      </p:sp>
      <p:sp>
        <p:nvSpPr>
          <p:cNvPr id="10248" name="矩形 13"/>
          <p:cNvSpPr>
            <a:spLocks noChangeArrowheads="1"/>
          </p:cNvSpPr>
          <p:nvPr/>
        </p:nvSpPr>
        <p:spPr bwMode="auto">
          <a:xfrm>
            <a:off x="913329" y="5604166"/>
            <a:ext cx="542096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dirty="0" smtClean="0">
                <a:solidFill>
                  <a:schemeClr val="bg1"/>
                </a:solidFill>
              </a:rPr>
              <a:t>2.   </a:t>
            </a:r>
            <a:r>
              <a:rPr lang="zh-CN" altLang="en-US" dirty="0" smtClean="0">
                <a:solidFill>
                  <a:schemeClr val="bg1"/>
                </a:solidFill>
              </a:rPr>
              <a:t>学习</a:t>
            </a:r>
            <a:r>
              <a:rPr lang="zh-CN" altLang="en-US" dirty="0">
                <a:solidFill>
                  <a:schemeClr val="bg1"/>
                </a:solidFill>
              </a:rPr>
              <a:t>贯彻习近平总书记系列重要讲话精神</a:t>
            </a:r>
          </a:p>
        </p:txBody>
      </p:sp>
      <p:sp>
        <p:nvSpPr>
          <p:cNvPr id="10249" name="矩形 14"/>
          <p:cNvSpPr>
            <a:spLocks noChangeArrowheads="1"/>
          </p:cNvSpPr>
          <p:nvPr/>
        </p:nvSpPr>
        <p:spPr bwMode="auto">
          <a:xfrm>
            <a:off x="913329" y="6061260"/>
            <a:ext cx="1952067"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b="0" dirty="0" smtClean="0">
                <a:solidFill>
                  <a:schemeClr val="bg1">
                    <a:lumMod val="85000"/>
                  </a:schemeClr>
                </a:solidFill>
              </a:rPr>
              <a:t>3.   </a:t>
            </a:r>
            <a:r>
              <a:rPr lang="zh-CN" altLang="en-US" b="0" dirty="0" smtClean="0">
                <a:solidFill>
                  <a:schemeClr val="bg1">
                    <a:lumMod val="85000"/>
                  </a:schemeClr>
                </a:solidFill>
              </a:rPr>
              <a:t>做</a:t>
            </a:r>
            <a:r>
              <a:rPr lang="zh-CN" altLang="en-US" b="0" dirty="0">
                <a:solidFill>
                  <a:schemeClr val="bg1">
                    <a:lumMod val="85000"/>
                  </a:schemeClr>
                </a:solidFill>
              </a:rPr>
              <a:t>合格党员</a:t>
            </a:r>
          </a:p>
        </p:txBody>
      </p:sp>
      <p:grpSp>
        <p:nvGrpSpPr>
          <p:cNvPr id="10250" name="组合 12"/>
          <p:cNvGrpSpPr>
            <a:grpSpLocks/>
          </p:cNvGrpSpPr>
          <p:nvPr/>
        </p:nvGrpSpPr>
        <p:grpSpPr bwMode="auto">
          <a:xfrm>
            <a:off x="1256273" y="4431271"/>
            <a:ext cx="6286177" cy="343185"/>
            <a:chOff x="1675606" y="4355200"/>
            <a:chExt cx="8379639" cy="342234"/>
          </a:xfrm>
        </p:grpSpPr>
        <p:pic>
          <p:nvPicPr>
            <p:cNvPr id="10260"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矩形 11"/>
            <p:cNvSpPr>
              <a:spLocks noChangeArrowheads="1"/>
            </p:cNvSpPr>
            <p:nvPr/>
          </p:nvSpPr>
          <p:spPr bwMode="auto">
            <a:xfrm>
              <a:off x="2056606" y="4355200"/>
              <a:ext cx="7998639" cy="32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lumMod val="85000"/>
                    </a:schemeClr>
                  </a:solidFill>
                </a:rPr>
                <a:t>中国共产党章程（中国共产党第十八次全国代表大会通过，</a:t>
              </a:r>
              <a:r>
                <a:rPr lang="en-US" altLang="zh-CN" sz="1500" b="0" dirty="0">
                  <a:solidFill>
                    <a:schemeClr val="bg1">
                      <a:lumMod val="85000"/>
                    </a:schemeClr>
                  </a:solidFill>
                </a:rPr>
                <a:t>2012</a:t>
              </a:r>
              <a:r>
                <a:rPr lang="zh-CN" altLang="en-US" sz="1500" b="0" dirty="0">
                  <a:solidFill>
                    <a:schemeClr val="bg1">
                      <a:lumMod val="85000"/>
                    </a:schemeClr>
                  </a:solidFill>
                </a:rPr>
                <a:t>版）</a:t>
              </a:r>
            </a:p>
          </p:txBody>
        </p:sp>
      </p:grpSp>
      <p:grpSp>
        <p:nvGrpSpPr>
          <p:cNvPr id="10251" name="组合 15"/>
          <p:cNvGrpSpPr>
            <a:grpSpLocks/>
          </p:cNvGrpSpPr>
          <p:nvPr/>
        </p:nvGrpSpPr>
        <p:grpSpPr bwMode="auto">
          <a:xfrm>
            <a:off x="1256273" y="4805838"/>
            <a:ext cx="2586464" cy="341715"/>
            <a:chOff x="1675606" y="4355197"/>
            <a:chExt cx="3447604" cy="342237"/>
          </a:xfrm>
        </p:grpSpPr>
        <p:pic>
          <p:nvPicPr>
            <p:cNvPr id="10258"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矩形 17"/>
            <p:cNvSpPr>
              <a:spLocks noChangeArrowheads="1"/>
            </p:cNvSpPr>
            <p:nvPr/>
          </p:nvSpPr>
          <p:spPr bwMode="auto">
            <a:xfrm>
              <a:off x="2056606" y="4355197"/>
              <a:ext cx="3066604" cy="3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lumMod val="85000"/>
                    </a:schemeClr>
                  </a:solidFill>
                </a:rPr>
                <a:t>中国共产党廉洁自律准则</a:t>
              </a:r>
            </a:p>
          </p:txBody>
        </p:sp>
      </p:grpSp>
      <p:grpSp>
        <p:nvGrpSpPr>
          <p:cNvPr id="10252" name="组合 15"/>
          <p:cNvGrpSpPr>
            <a:grpSpLocks/>
          </p:cNvGrpSpPr>
          <p:nvPr/>
        </p:nvGrpSpPr>
        <p:grpSpPr bwMode="auto">
          <a:xfrm>
            <a:off x="1256273" y="5181982"/>
            <a:ext cx="2586464" cy="340250"/>
            <a:chOff x="1675606" y="4355195"/>
            <a:chExt cx="3447604" cy="342239"/>
          </a:xfrm>
        </p:grpSpPr>
        <p:pic>
          <p:nvPicPr>
            <p:cNvPr id="10256"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矩形 17"/>
            <p:cNvSpPr>
              <a:spLocks noChangeArrowheads="1"/>
            </p:cNvSpPr>
            <p:nvPr/>
          </p:nvSpPr>
          <p:spPr bwMode="auto">
            <a:xfrm>
              <a:off x="2056606" y="4355195"/>
              <a:ext cx="306660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a:solidFill>
                    <a:schemeClr val="bg1">
                      <a:lumMod val="85000"/>
                    </a:schemeClr>
                  </a:solidFill>
                </a:rPr>
                <a:t>中国共产党纪律处分条例</a:t>
              </a:r>
            </a:p>
          </p:txBody>
        </p:sp>
      </p:grpSp>
      <p:grpSp>
        <p:nvGrpSpPr>
          <p:cNvPr id="10253" name="组合 20"/>
          <p:cNvGrpSpPr>
            <a:grpSpLocks/>
          </p:cNvGrpSpPr>
          <p:nvPr/>
        </p:nvGrpSpPr>
        <p:grpSpPr bwMode="auto">
          <a:xfrm>
            <a:off x="7829379" y="4181992"/>
            <a:ext cx="628732" cy="2133106"/>
            <a:chOff x="10438606" y="4182167"/>
            <a:chExt cx="838200" cy="2133600"/>
          </a:xfrm>
        </p:grpSpPr>
        <p:sp>
          <p:nvSpPr>
            <p:cNvPr id="10254" name="圆角矩形 18"/>
            <p:cNvSpPr>
              <a:spLocks noChangeArrowheads="1"/>
            </p:cNvSpPr>
            <p:nvPr/>
          </p:nvSpPr>
          <p:spPr bwMode="auto">
            <a:xfrm>
              <a:off x="10438606" y="4182167"/>
              <a:ext cx="838200" cy="2133600"/>
            </a:xfrm>
            <a:prstGeom prst="roundRect">
              <a:avLst>
                <a:gd name="adj" fmla="val 9847"/>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55" name="TextBox 19"/>
            <p:cNvSpPr txBox="1">
              <a:spLocks noChangeArrowheads="1"/>
            </p:cNvSpPr>
            <p:nvPr/>
          </p:nvSpPr>
          <p:spPr bwMode="auto">
            <a:xfrm>
              <a:off x="10613346" y="4719985"/>
              <a:ext cx="488722"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700" b="0" kern="1900" spc="100" dirty="0" smtClean="0">
                  <a:solidFill>
                    <a:schemeClr val="bg1"/>
                  </a:solidFill>
                </a:rPr>
                <a:t>目</a:t>
              </a:r>
              <a:endParaRPr lang="en-US" altLang="zh-CN" sz="2700" b="0" kern="1900" spc="100" dirty="0" smtClean="0">
                <a:solidFill>
                  <a:schemeClr val="bg1"/>
                </a:solidFill>
              </a:endParaRPr>
            </a:p>
            <a:p>
              <a:pPr algn="ctr" eaLnBrk="1" hangingPunct="1"/>
              <a:endParaRPr lang="en-US" altLang="zh-CN" sz="800" b="0" kern="1900" spc="100" dirty="0">
                <a:solidFill>
                  <a:schemeClr val="bg1"/>
                </a:solidFill>
              </a:endParaRPr>
            </a:p>
            <a:p>
              <a:pPr algn="ctr" eaLnBrk="1" hangingPunct="1"/>
              <a:r>
                <a:rPr lang="zh-CN" altLang="en-US" sz="2700" b="0" kern="1900" spc="100" dirty="0" smtClean="0">
                  <a:solidFill>
                    <a:schemeClr val="bg1"/>
                  </a:solidFill>
                </a:rPr>
                <a:t>录</a:t>
              </a:r>
              <a:endParaRPr lang="zh-CN" altLang="en-US" sz="2700" b="0" kern="1900" spc="100" dirty="0">
                <a:solidFill>
                  <a:schemeClr val="bg1"/>
                </a:solidFill>
              </a:endParaRPr>
            </a:p>
          </p:txBody>
        </p:sp>
      </p:grpSp>
      <p:sp>
        <p:nvSpPr>
          <p:cNvPr id="24" name="Rectangle 10"/>
          <p:cNvSpPr>
            <a:spLocks noChangeArrowheads="1"/>
          </p:cNvSpPr>
          <p:nvPr/>
        </p:nvSpPr>
        <p:spPr bwMode="auto">
          <a:xfrm>
            <a:off x="513227" y="2420888"/>
            <a:ext cx="4233139" cy="84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5000" b="0" spc="300" dirty="0">
                <a:solidFill>
                  <a:srgbClr val="FF0000"/>
                </a:solidFill>
                <a:latin typeface="微软雅黑" panose="020B0503020204020204" pitchFamily="34" charset="-122"/>
              </a:rPr>
              <a:t>“</a:t>
            </a:r>
            <a:r>
              <a:rPr lang="zh-CN" altLang="en-US" sz="5000" spc="300" dirty="0">
                <a:solidFill>
                  <a:srgbClr val="FF0000"/>
                </a:solidFill>
                <a:latin typeface="微软雅黑" panose="020B0503020204020204" pitchFamily="34" charset="-122"/>
              </a:rPr>
              <a:t>两学一做</a:t>
            </a:r>
            <a:r>
              <a:rPr lang="zh-CN" altLang="en-US" sz="5000" b="0" spc="300" dirty="0">
                <a:solidFill>
                  <a:srgbClr val="FF0000"/>
                </a:solidFill>
                <a:latin typeface="微软雅黑" panose="020B0503020204020204" pitchFamily="34" charset="-122"/>
              </a:rPr>
              <a:t>”</a:t>
            </a:r>
          </a:p>
        </p:txBody>
      </p:sp>
      <p:sp>
        <p:nvSpPr>
          <p:cNvPr id="25" name="Rectangle 10"/>
          <p:cNvSpPr>
            <a:spLocks noChangeArrowheads="1"/>
          </p:cNvSpPr>
          <p:nvPr/>
        </p:nvSpPr>
        <p:spPr bwMode="auto">
          <a:xfrm>
            <a:off x="4230866" y="2761712"/>
            <a:ext cx="2232592"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spc="300" dirty="0">
                <a:solidFill>
                  <a:srgbClr val="FF0000"/>
                </a:solidFill>
                <a:latin typeface="微软雅黑" panose="020B0503020204020204" pitchFamily="34" charset="-122"/>
              </a:rPr>
              <a:t>学习教育活动</a:t>
            </a:r>
          </a:p>
        </p:txBody>
      </p:sp>
      <p:pic>
        <p:nvPicPr>
          <p:cNvPr id="26" name="Picture 15"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58"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1"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8"/>
          <p:cNvGrpSpPr>
            <a:grpSpLocks/>
          </p:cNvGrpSpPr>
          <p:nvPr/>
        </p:nvGrpSpPr>
        <p:grpSpPr bwMode="auto">
          <a:xfrm>
            <a:off x="611561" y="3876445"/>
            <a:ext cx="587556" cy="562404"/>
            <a:chOff x="1218406" y="3963194"/>
            <a:chExt cx="381000" cy="381000"/>
          </a:xfrm>
        </p:grpSpPr>
        <p:sp>
          <p:nvSpPr>
            <p:cNvPr id="23" name="椭圆 21"/>
            <p:cNvSpPr>
              <a:spLocks noChangeArrowheads="1"/>
            </p:cNvSpPr>
            <p:nvPr/>
          </p:nvSpPr>
          <p:spPr bwMode="auto">
            <a:xfrm>
              <a:off x="1218406" y="3963194"/>
              <a:ext cx="381000" cy="3810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28" name="Picture 4" descr="d:\我的文档\桌面\tick-红色.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340" y="40181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6852841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1105991" y="2763767"/>
            <a:ext cx="7430467" cy="3401537"/>
          </a:xfrm>
          <a:prstGeom prst="rect">
            <a:avLst/>
          </a:prstGeom>
          <a:noFill/>
          <a:ln w="9525">
            <a:noFill/>
            <a:miter lim="800000"/>
            <a:headEnd/>
            <a:tailEnd/>
          </a:ln>
        </p:spPr>
        <p:txBody>
          <a:bodyPr lIns="76800" tIns="38400" rIns="76800" bIns="38400" anchor="ctr">
            <a:spAutoFit/>
          </a:bodyPr>
          <a:lstStyle/>
          <a:p>
            <a:pPr marL="342900" indent="-342900">
              <a:lnSpc>
                <a:spcPct val="150000"/>
              </a:lnSpc>
              <a:buFont typeface="Wingdings" panose="05000000000000000000" pitchFamily="2" charset="2"/>
              <a:buChar char="ü"/>
            </a:pPr>
            <a:r>
              <a:rPr lang="zh-CN" altLang="en-US" dirty="0">
                <a:latin typeface="Arial" charset="0"/>
                <a:ea typeface="微软雅黑" pitchFamily="34" charset="-122"/>
              </a:rPr>
              <a:t>一个</a:t>
            </a:r>
            <a:r>
              <a:rPr lang="zh-CN" altLang="en-US" dirty="0" smtClean="0">
                <a:latin typeface="Arial" charset="0"/>
                <a:ea typeface="微软雅黑" pitchFamily="34" charset="-122"/>
              </a:rPr>
              <a:t>“中国梦”</a:t>
            </a:r>
            <a:r>
              <a:rPr lang="zh-CN" altLang="en-US" dirty="0">
                <a:latin typeface="Arial" charset="0"/>
                <a:ea typeface="微软雅黑" pitchFamily="34" charset="-122"/>
              </a:rPr>
              <a:t>　　</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两</a:t>
            </a:r>
            <a:r>
              <a:rPr lang="zh-CN" altLang="en-US" dirty="0">
                <a:latin typeface="Arial" charset="0"/>
                <a:ea typeface="微软雅黑" pitchFamily="34" charset="-122"/>
              </a:rPr>
              <a:t>个“敢于”</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三</a:t>
            </a:r>
            <a:r>
              <a:rPr lang="zh-CN" altLang="en-US" dirty="0">
                <a:latin typeface="Arial" charset="0"/>
                <a:ea typeface="微软雅黑" pitchFamily="34" charset="-122"/>
              </a:rPr>
              <a:t>个“长期坚持、永不动摇”</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四</a:t>
            </a:r>
            <a:r>
              <a:rPr lang="zh-CN" altLang="en-US" dirty="0">
                <a:latin typeface="Arial" charset="0"/>
                <a:ea typeface="微软雅黑" pitchFamily="34" charset="-122"/>
              </a:rPr>
              <a:t>个“自信”</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五</a:t>
            </a:r>
            <a:r>
              <a:rPr lang="zh-CN" altLang="en-US" dirty="0">
                <a:latin typeface="Arial" charset="0"/>
                <a:ea typeface="微软雅黑" pitchFamily="34" charset="-122"/>
              </a:rPr>
              <a:t>个</a:t>
            </a:r>
            <a:r>
              <a:rPr lang="zh-CN" altLang="en-US" dirty="0" smtClean="0">
                <a:latin typeface="Arial" charset="0"/>
                <a:ea typeface="微软雅黑" pitchFamily="34" charset="-122"/>
              </a:rPr>
              <a:t>“反对”</a:t>
            </a:r>
            <a:r>
              <a:rPr lang="zh-CN" altLang="en-US" dirty="0">
                <a:latin typeface="Arial" charset="0"/>
                <a:ea typeface="微软雅黑" pitchFamily="34" charset="-122"/>
              </a:rPr>
              <a:t>　　</a:t>
            </a:r>
            <a:endParaRPr lang="en-US" altLang="zh-CN" dirty="0">
              <a:latin typeface="Arial" charset="0"/>
              <a:ea typeface="微软雅黑" pitchFamily="34" charset="-122"/>
            </a:endParaRP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七</a:t>
            </a:r>
            <a:r>
              <a:rPr lang="zh-CN" altLang="en-US" dirty="0">
                <a:latin typeface="Arial" charset="0"/>
                <a:ea typeface="微软雅黑" pitchFamily="34" charset="-122"/>
              </a:rPr>
              <a:t>提“理想信念”</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提到</a:t>
            </a:r>
            <a:r>
              <a:rPr lang="zh-CN" altLang="en-US" dirty="0">
                <a:latin typeface="Arial" charset="0"/>
                <a:ea typeface="微软雅黑" pitchFamily="34" charset="-122"/>
              </a:rPr>
              <a:t>八位党和国家领导人</a:t>
            </a:r>
          </a:p>
          <a:p>
            <a:pPr marL="342900" indent="-342900">
              <a:lnSpc>
                <a:spcPct val="150000"/>
              </a:lnSpc>
              <a:buFont typeface="Wingdings" panose="05000000000000000000" pitchFamily="2" charset="2"/>
              <a:buChar char="ü"/>
            </a:pPr>
            <a:r>
              <a:rPr lang="zh-CN" altLang="en-US" dirty="0" smtClean="0">
                <a:latin typeface="Arial" charset="0"/>
                <a:ea typeface="微软雅黑" pitchFamily="34" charset="-122"/>
              </a:rPr>
              <a:t>十</a:t>
            </a:r>
            <a:r>
              <a:rPr lang="zh-CN" altLang="en-US" dirty="0">
                <a:latin typeface="Arial" charset="0"/>
                <a:ea typeface="微软雅黑" pitchFamily="34" charset="-122"/>
              </a:rPr>
              <a:t>次强调“不忘初心、继续前进”</a:t>
            </a:r>
          </a:p>
        </p:txBody>
      </p:sp>
      <p:sp>
        <p:nvSpPr>
          <p:cNvPr id="33798" name="矩形 30"/>
          <p:cNvSpPr>
            <a:spLocks noChangeArrowheads="1"/>
          </p:cNvSpPr>
          <p:nvPr/>
        </p:nvSpPr>
        <p:spPr bwMode="auto">
          <a:xfrm>
            <a:off x="2170792" y="991959"/>
            <a:ext cx="477174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学习贯彻习近平总书记系列重要讲话精神</a:t>
            </a:r>
          </a:p>
        </p:txBody>
      </p:sp>
      <p:sp>
        <p:nvSpPr>
          <p:cNvPr id="33799"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33800" name="组合 11"/>
          <p:cNvGrpSpPr>
            <a:grpSpLocks/>
          </p:cNvGrpSpPr>
          <p:nvPr/>
        </p:nvGrpSpPr>
        <p:grpSpPr bwMode="auto">
          <a:xfrm>
            <a:off x="970490" y="2175961"/>
            <a:ext cx="4594647" cy="415498"/>
            <a:chOff x="1294606" y="2176096"/>
            <a:chExt cx="6125380" cy="415167"/>
          </a:xfrm>
        </p:grpSpPr>
        <p:sp>
          <p:nvSpPr>
            <p:cNvPr id="33805" name="矩形 9"/>
            <p:cNvSpPr>
              <a:spLocks noChangeArrowheads="1"/>
            </p:cNvSpPr>
            <p:nvPr/>
          </p:nvSpPr>
          <p:spPr bwMode="auto">
            <a:xfrm>
              <a:off x="1429400" y="2176096"/>
              <a:ext cx="5990586"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dirty="0">
                  <a:solidFill>
                    <a:srgbClr val="FF0000"/>
                  </a:solidFill>
                </a:rPr>
                <a:t>学</a:t>
              </a:r>
              <a:r>
                <a:rPr lang="zh-CN" altLang="en-US" dirty="0" smtClean="0">
                  <a:solidFill>
                    <a:srgbClr val="FF0000"/>
                  </a:solidFill>
                </a:rPr>
                <a:t>习习近平总书记“七一”重要讲话</a:t>
              </a:r>
              <a:endParaRPr lang="zh-CN" altLang="en-US" dirty="0">
                <a:solidFill>
                  <a:srgbClr val="FF0000"/>
                </a:solidFill>
              </a:endParaRPr>
            </a:p>
          </p:txBody>
        </p:sp>
        <p:sp>
          <p:nvSpPr>
            <p:cNvPr id="33806"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5"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讲话</a:t>
            </a:r>
            <a:endParaRPr lang="zh-CN" altLang="en-US" sz="2800" dirty="0">
              <a:solidFill>
                <a:schemeClr val="bg1"/>
              </a:solidFill>
              <a:latin typeface="微软雅黑" pitchFamily="34" charset="-122"/>
            </a:endParaRPr>
          </a:p>
        </p:txBody>
      </p:sp>
      <p:sp>
        <p:nvSpPr>
          <p:cNvPr id="17" name="TextBox 16"/>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18"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101" y="2884174"/>
            <a:ext cx="4047619" cy="2676191"/>
          </a:xfrm>
          <a:prstGeom prst="rect">
            <a:avLst/>
          </a:prstGeom>
        </p:spPr>
      </p:pic>
    </p:spTree>
    <p:extLst>
      <p:ext uri="{BB962C8B-B14F-4D97-AF65-F5344CB8AC3E}">
        <p14:creationId xmlns:p14="http://schemas.microsoft.com/office/powerpoint/2010/main" val="1392742988"/>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379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856171" y="2678261"/>
            <a:ext cx="7430467" cy="1254795"/>
          </a:xfrm>
          <a:prstGeom prst="rect">
            <a:avLst/>
          </a:prstGeom>
          <a:noFill/>
          <a:ln w="9525">
            <a:noFill/>
            <a:miter lim="800000"/>
            <a:headEnd/>
            <a:tailEnd/>
          </a:ln>
        </p:spPr>
        <p:txBody>
          <a:bodyPr lIns="76800" tIns="38400" rIns="76800" bIns="38400" anchor="ctr">
            <a:spAutoFit/>
          </a:bodyPr>
          <a:lstStyle/>
          <a:p>
            <a:pPr algn="just" eaLnBrk="1" hangingPunct="1">
              <a:lnSpc>
                <a:spcPct val="150000"/>
              </a:lnSpc>
              <a:buClr>
                <a:schemeClr val="tx1"/>
              </a:buClr>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实现中华民族伟大复兴，是近代以来中国人民最伟大的梦想，我们称之为“中国梦”，基本内涵是实现国家富强、民族振兴、人民幸福 。</a:t>
            </a:r>
            <a:r>
              <a:rPr lang="zh-CN" altLang="en-US" sz="1700" dirty="0">
                <a:solidFill>
                  <a:srgbClr val="FF0000"/>
                </a:solidFill>
                <a:latin typeface="微软雅黑" panose="020B0503020204020204" pitchFamily="34" charset="-122"/>
                <a:ea typeface="微软雅黑" panose="020B0503020204020204" pitchFamily="34" charset="-122"/>
              </a:rPr>
              <a:t>中国梦归根到底是人民的梦。对世界而言，中国梦是和平、发展、合作、共赢的梦！</a:t>
            </a:r>
          </a:p>
        </p:txBody>
      </p:sp>
      <p:sp>
        <p:nvSpPr>
          <p:cNvPr id="33798" name="矩形 30"/>
          <p:cNvSpPr>
            <a:spLocks noChangeArrowheads="1"/>
          </p:cNvSpPr>
          <p:nvPr/>
        </p:nvSpPr>
        <p:spPr bwMode="auto">
          <a:xfrm>
            <a:off x="2170792" y="991959"/>
            <a:ext cx="477174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学习贯彻习近平总书记系列重要讲话精神</a:t>
            </a:r>
          </a:p>
        </p:txBody>
      </p:sp>
      <p:sp>
        <p:nvSpPr>
          <p:cNvPr id="33799"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33800" name="组合 11"/>
          <p:cNvGrpSpPr>
            <a:grpSpLocks/>
          </p:cNvGrpSpPr>
          <p:nvPr/>
        </p:nvGrpSpPr>
        <p:grpSpPr bwMode="auto">
          <a:xfrm>
            <a:off x="970486" y="2175961"/>
            <a:ext cx="2709515" cy="415498"/>
            <a:chOff x="1294606" y="2176096"/>
            <a:chExt cx="3612216" cy="415167"/>
          </a:xfrm>
        </p:grpSpPr>
        <p:sp>
          <p:nvSpPr>
            <p:cNvPr id="33805" name="矩形 9"/>
            <p:cNvSpPr>
              <a:spLocks noChangeArrowheads="1"/>
            </p:cNvSpPr>
            <p:nvPr/>
          </p:nvSpPr>
          <p:spPr bwMode="auto">
            <a:xfrm>
              <a:off x="1429400" y="2176096"/>
              <a:ext cx="3477422"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什么是“中国梦”？</a:t>
              </a:r>
            </a:p>
          </p:txBody>
        </p:sp>
        <p:sp>
          <p:nvSpPr>
            <p:cNvPr id="33806"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33801" name="组合 12"/>
          <p:cNvGrpSpPr>
            <a:grpSpLocks/>
          </p:cNvGrpSpPr>
          <p:nvPr/>
        </p:nvGrpSpPr>
        <p:grpSpPr bwMode="auto">
          <a:xfrm>
            <a:off x="970487" y="4293096"/>
            <a:ext cx="2978839" cy="415498"/>
            <a:chOff x="1294606" y="2176096"/>
            <a:chExt cx="3970518" cy="416759"/>
          </a:xfrm>
        </p:grpSpPr>
        <p:sp>
          <p:nvSpPr>
            <p:cNvPr id="33803" name="矩形 13"/>
            <p:cNvSpPr>
              <a:spLocks noChangeArrowheads="1"/>
            </p:cNvSpPr>
            <p:nvPr/>
          </p:nvSpPr>
          <p:spPr bwMode="auto">
            <a:xfrm>
              <a:off x="1429400" y="2176096"/>
              <a:ext cx="3835724"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如何实现“中国梦”？</a:t>
              </a:r>
            </a:p>
          </p:txBody>
        </p:sp>
        <p:sp>
          <p:nvSpPr>
            <p:cNvPr id="33804"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856171" y="4784629"/>
            <a:ext cx="7430467" cy="1254795"/>
          </a:xfrm>
          <a:prstGeom prst="rect">
            <a:avLst/>
          </a:prstGeom>
          <a:noFill/>
          <a:ln w="9525">
            <a:noFill/>
            <a:miter lim="800000"/>
            <a:headEnd/>
            <a:tailEnd/>
          </a:ln>
        </p:spPr>
        <p:txBody>
          <a:bodyPr lIns="76800" tIns="38400" rIns="76800" bIns="38400" anchor="ctr">
            <a:spAutoFit/>
          </a:bodyPr>
          <a:lstStyle/>
          <a:p>
            <a:pPr eaLnBrk="1" hangingPunct="1">
              <a:lnSpc>
                <a:spcPct val="150000"/>
              </a:lnSpc>
              <a:buClr>
                <a:schemeClr val="tx1"/>
              </a:buClr>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坚持中国道路</a:t>
            </a:r>
            <a:r>
              <a:rPr lang="zh-CN" altLang="en-US" sz="1700" dirty="0">
                <a:solidFill>
                  <a:srgbClr val="FF0000"/>
                </a:solidFill>
                <a:latin typeface="微软雅黑" panose="020B0503020204020204" pitchFamily="34" charset="-122"/>
                <a:ea typeface="微软雅黑" panose="020B0503020204020204" pitchFamily="34" charset="-122"/>
              </a:rPr>
              <a:t>（中国特色社会主义道路</a:t>
            </a:r>
            <a:r>
              <a:rPr lang="zh-CN" altLang="en-US" sz="1700" dirty="0" smtClean="0">
                <a:solidFill>
                  <a:srgbClr val="FF0000"/>
                </a:solidFill>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a:p>
            <a:pPr eaLnBrk="1" hangingPunct="1">
              <a:lnSpc>
                <a:spcPct val="150000"/>
              </a:lnSpc>
              <a:buClr>
                <a:schemeClr val="tx1"/>
              </a:buClr>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弘扬中国精神</a:t>
            </a:r>
            <a:r>
              <a:rPr lang="zh-CN" altLang="en-US" sz="1700" dirty="0">
                <a:solidFill>
                  <a:srgbClr val="FF0000"/>
                </a:solidFill>
                <a:latin typeface="微软雅黑" panose="020B0503020204020204" pitchFamily="34" charset="-122"/>
                <a:ea typeface="微软雅黑" panose="020B0503020204020204" pitchFamily="34" charset="-122"/>
              </a:rPr>
              <a:t>（爱国主义为核心的民族精神和改革创新为核心的时代精神</a:t>
            </a:r>
            <a:r>
              <a:rPr lang="zh-CN" altLang="en-US" sz="1700" dirty="0" smtClean="0">
                <a:solidFill>
                  <a:srgbClr val="FF0000"/>
                </a:solidFill>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a:p>
            <a:pPr eaLnBrk="1" hangingPunct="1">
              <a:lnSpc>
                <a:spcPct val="150000"/>
              </a:lnSpc>
              <a:buClr>
                <a:schemeClr val="tx1"/>
              </a:buClr>
              <a:defRPr/>
            </a:pPr>
            <a:r>
              <a:rPr lang="zh-CN" altLang="en-US" sz="1700" dirty="0">
                <a:solidFill>
                  <a:schemeClr val="tx1">
                    <a:lumMod val="75000"/>
                    <a:lumOff val="25000"/>
                  </a:schemeClr>
                </a:solidFill>
                <a:latin typeface="微软雅黑" panose="020B0503020204020204" pitchFamily="34" charset="-122"/>
                <a:ea typeface="微软雅黑" panose="020B0503020204020204" pitchFamily="34" charset="-122"/>
              </a:rPr>
              <a:t>凝聚中国力量 </a:t>
            </a:r>
            <a:r>
              <a:rPr lang="zh-CN" altLang="en-US" sz="1700" dirty="0">
                <a:solidFill>
                  <a:srgbClr val="FF0000"/>
                </a:solidFill>
                <a:latin typeface="微软雅黑" panose="020B0503020204020204" pitchFamily="34" charset="-122"/>
                <a:ea typeface="微软雅黑" panose="020B0503020204020204" pitchFamily="34" charset="-122"/>
              </a:rPr>
              <a:t>（全国各族人民大团结的力量</a:t>
            </a:r>
            <a:r>
              <a:rPr lang="zh-CN" altLang="en-US" sz="1700" dirty="0" smtClean="0">
                <a:solidFill>
                  <a:srgbClr val="FF0000"/>
                </a:solidFill>
                <a:latin typeface="微软雅黑" panose="020B0503020204020204" pitchFamily="34" charset="-122"/>
                <a:ea typeface="微软雅黑" panose="020B0503020204020204" pitchFamily="34" charset="-122"/>
              </a:rPr>
              <a:t>）</a:t>
            </a:r>
            <a:endParaRPr lang="zh-CN" altLang="en-US" sz="1700" dirty="0">
              <a:latin typeface="微软雅黑" panose="020B0503020204020204" pitchFamily="34" charset="-122"/>
              <a:ea typeface="微软雅黑" panose="020B0503020204020204" pitchFamily="34" charset="-122"/>
            </a:endParaRPr>
          </a:p>
        </p:txBody>
      </p:sp>
      <p:sp>
        <p:nvSpPr>
          <p:cNvPr id="15"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讲话</a:t>
            </a:r>
            <a:endParaRPr lang="zh-CN" altLang="en-US" sz="2800" dirty="0">
              <a:solidFill>
                <a:schemeClr val="bg1"/>
              </a:solidFill>
              <a:latin typeface="微软雅黑" pitchFamily="34" charset="-122"/>
            </a:endParaRPr>
          </a:p>
        </p:txBody>
      </p:sp>
      <p:sp>
        <p:nvSpPr>
          <p:cNvPr id="17" name="TextBox 16"/>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69404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819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8196"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a:solidFill>
                  <a:schemeClr val="bg1"/>
                </a:solidFill>
                <a:latin typeface="微软雅黑" pitchFamily="34" charset="-122"/>
              </a:rPr>
              <a:t>前言</a:t>
            </a:r>
          </a:p>
        </p:txBody>
      </p:sp>
      <p:sp>
        <p:nvSpPr>
          <p:cNvPr id="7173" name="Rectangle 24"/>
          <p:cNvSpPr>
            <a:spLocks noChangeArrowheads="1"/>
          </p:cNvSpPr>
          <p:nvPr/>
        </p:nvSpPr>
        <p:spPr bwMode="auto">
          <a:xfrm>
            <a:off x="817671" y="1916832"/>
            <a:ext cx="7430467" cy="2155042"/>
          </a:xfrm>
          <a:prstGeom prst="rect">
            <a:avLst/>
          </a:prstGeom>
          <a:noFill/>
          <a:ln w="9525">
            <a:noFill/>
            <a:miter lim="800000"/>
            <a:headEnd/>
            <a:tailEnd/>
          </a:ln>
        </p:spPr>
        <p:txBody>
          <a:bodyPr lIns="76800" tIns="38400" rIns="76800" bIns="38400" anchor="ctr">
            <a:spAutoFit/>
          </a:bodyPr>
          <a:lstStyle/>
          <a:p>
            <a:pPr eaLnBrk="1" hangingPunct="1">
              <a:lnSpc>
                <a:spcPct val="125000"/>
              </a:lnSpc>
              <a:defRPr/>
            </a:pPr>
            <a:r>
              <a:rPr lang="en-US" altLang="zh-CN" dirty="0">
                <a:solidFill>
                  <a:schemeClr val="tx1">
                    <a:lumMod val="75000"/>
                    <a:lumOff val="25000"/>
                  </a:schemeClr>
                </a:solidFill>
                <a:latin typeface="微软雅黑" pitchFamily="34" charset="-122"/>
                <a:ea typeface="微软雅黑" panose="020B0503020204020204" pitchFamily="34" charset="-122"/>
              </a:rPr>
              <a:t>       2016</a:t>
            </a:r>
            <a:r>
              <a:rPr lang="zh-CN" altLang="en-US" dirty="0">
                <a:solidFill>
                  <a:schemeClr val="tx1">
                    <a:lumMod val="75000"/>
                    <a:lumOff val="25000"/>
                  </a:schemeClr>
                </a:solidFill>
                <a:latin typeface="微软雅黑" pitchFamily="34" charset="-122"/>
                <a:ea typeface="微软雅黑" panose="020B0503020204020204" pitchFamily="34" charset="-122"/>
              </a:rPr>
              <a:t>年</a:t>
            </a:r>
            <a:r>
              <a:rPr lang="en-US" altLang="zh-CN" dirty="0">
                <a:solidFill>
                  <a:schemeClr val="tx1">
                    <a:lumMod val="75000"/>
                    <a:lumOff val="25000"/>
                  </a:schemeClr>
                </a:solidFill>
                <a:latin typeface="微软雅黑" pitchFamily="34" charset="-122"/>
                <a:ea typeface="微软雅黑" panose="020B0503020204020204" pitchFamily="34" charset="-122"/>
              </a:rPr>
              <a:t>2</a:t>
            </a:r>
            <a:r>
              <a:rPr lang="zh-CN" altLang="en-US" dirty="0">
                <a:solidFill>
                  <a:schemeClr val="tx1">
                    <a:lumMod val="75000"/>
                    <a:lumOff val="25000"/>
                  </a:schemeClr>
                </a:solidFill>
                <a:latin typeface="微软雅黑" pitchFamily="34" charset="-122"/>
                <a:ea typeface="微软雅黑" panose="020B0503020204020204" pitchFamily="34" charset="-122"/>
              </a:rPr>
              <a:t>月，中央决定在全体党员中开展“学党章党规、学系列讲话，做合格党员”的“两学一做”学习教育。开展“两学一做”学习教育，是落实党章关于加强党员教育管理要求、面向全体党员深化党内教育的重要实践，是推动党内教育从“关键少数”向广大党员拓展、从集中性教育向经常性教育延伸的重要举措，是加强党的思想政治建设的重要部署。</a:t>
            </a:r>
          </a:p>
        </p:txBody>
      </p:sp>
      <p:sp>
        <p:nvSpPr>
          <p:cNvPr id="8200" name="矩形 30"/>
          <p:cNvSpPr>
            <a:spLocks noChangeArrowheads="1"/>
          </p:cNvSpPr>
          <p:nvPr/>
        </p:nvSpPr>
        <p:spPr bwMode="auto">
          <a:xfrm>
            <a:off x="2170793" y="991959"/>
            <a:ext cx="425878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latin typeface="微软雅黑" pitchFamily="34" charset="-122"/>
              </a:rPr>
              <a:t>两学一做要求：动手术刀→打预防针</a:t>
            </a:r>
            <a:endParaRPr lang="zh-CN" altLang="en-US" sz="2000">
              <a:solidFill>
                <a:srgbClr val="FF0000"/>
              </a:solidFill>
            </a:endParaRPr>
          </a:p>
        </p:txBody>
      </p:sp>
      <p:sp>
        <p:nvSpPr>
          <p:cNvPr id="8201"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9" name="矩形 28"/>
          <p:cNvSpPr/>
          <p:nvPr/>
        </p:nvSpPr>
        <p:spPr bwMode="auto">
          <a:xfrm>
            <a:off x="683568" y="5593805"/>
            <a:ext cx="3429000" cy="787523"/>
          </a:xfrm>
          <a:prstGeom prst="rect">
            <a:avLst/>
          </a:prstGeom>
        </p:spPr>
        <p:txBody>
          <a:bodyPr>
            <a:spAutoFit/>
          </a:bodyPr>
          <a:lstStyle/>
          <a:p>
            <a:pPr algn="ctr" eaLnBrk="1" hangingPunct="1">
              <a:lnSpc>
                <a:spcPct val="150000"/>
              </a:lnSpc>
              <a:defRPr/>
            </a:pPr>
            <a:r>
              <a:rPr lang="zh-CN" sz="1600" b="1" kern="100" dirty="0">
                <a:latin typeface="微软雅黑" pitchFamily="34" charset="-122"/>
                <a:ea typeface="微软雅黑" panose="020B0503020204020204" pitchFamily="34" charset="-122"/>
                <a:cs typeface="Times New Roman"/>
              </a:rPr>
              <a:t>“两学一做”与“三严三实</a:t>
            </a:r>
            <a:r>
              <a:rPr lang="zh-CN" sz="1600" b="1" kern="100" dirty="0" smtClean="0">
                <a:latin typeface="微软雅黑" pitchFamily="34" charset="-122"/>
                <a:ea typeface="微软雅黑" panose="020B0503020204020204" pitchFamily="34" charset="-122"/>
                <a:cs typeface="Times New Roman"/>
              </a:rPr>
              <a:t>”</a:t>
            </a:r>
            <a:endParaRPr lang="en-US" altLang="zh-CN" sz="1600" b="1" kern="100" dirty="0" smtClean="0">
              <a:latin typeface="微软雅黑" pitchFamily="34" charset="-122"/>
              <a:ea typeface="微软雅黑" panose="020B0503020204020204" pitchFamily="34" charset="-122"/>
              <a:cs typeface="Times New Roman"/>
            </a:endParaRPr>
          </a:p>
          <a:p>
            <a:pPr algn="ctr" eaLnBrk="1" hangingPunct="1">
              <a:lnSpc>
                <a:spcPct val="150000"/>
              </a:lnSpc>
              <a:defRPr/>
            </a:pPr>
            <a:r>
              <a:rPr lang="zh-CN" altLang="en-US" sz="1600" b="1" kern="100" dirty="0" smtClean="0">
                <a:latin typeface="微软雅黑" pitchFamily="34" charset="-122"/>
                <a:ea typeface="微软雅黑" panose="020B0503020204020204" pitchFamily="34" charset="-122"/>
                <a:cs typeface="Times New Roman"/>
              </a:rPr>
              <a:t>专题</a:t>
            </a:r>
            <a:r>
              <a:rPr lang="zh-CN" sz="1600" b="1" kern="100" dirty="0" smtClean="0">
                <a:latin typeface="微软雅黑" pitchFamily="34" charset="-122"/>
                <a:ea typeface="微软雅黑" panose="020B0503020204020204" pitchFamily="34" charset="-122"/>
                <a:cs typeface="Times New Roman"/>
              </a:rPr>
              <a:t>教育</a:t>
            </a:r>
            <a:r>
              <a:rPr lang="zh-CN" sz="1600" b="1" kern="100" dirty="0">
                <a:latin typeface="微软雅黑" pitchFamily="34" charset="-122"/>
                <a:ea typeface="微软雅黑" panose="020B0503020204020204" pitchFamily="34" charset="-122"/>
                <a:cs typeface="Times New Roman"/>
              </a:rPr>
              <a:t>的差异</a:t>
            </a:r>
            <a:endParaRPr lang="zh-CN" altLang="en-US" sz="1600" b="1" dirty="0">
              <a:latin typeface="微软雅黑" pitchFamily="34" charset="-122"/>
              <a:ea typeface="微软雅黑" panose="020B0503020204020204" pitchFamily="34" charset="-122"/>
            </a:endParaRPr>
          </a:p>
        </p:txBody>
      </p:sp>
      <p:grpSp>
        <p:nvGrpSpPr>
          <p:cNvPr id="30" name="组合 19"/>
          <p:cNvGrpSpPr>
            <a:grpSpLocks/>
          </p:cNvGrpSpPr>
          <p:nvPr/>
        </p:nvGrpSpPr>
        <p:grpSpPr bwMode="auto">
          <a:xfrm>
            <a:off x="912168" y="4303057"/>
            <a:ext cx="2971800" cy="1142167"/>
            <a:chOff x="1599406" y="3886994"/>
            <a:chExt cx="2971800" cy="1143000"/>
          </a:xfrm>
        </p:grpSpPr>
        <p:sp>
          <p:nvSpPr>
            <p:cNvPr id="31" name="椭圆 12"/>
            <p:cNvSpPr>
              <a:spLocks noChangeArrowheads="1"/>
            </p:cNvSpPr>
            <p:nvPr/>
          </p:nvSpPr>
          <p:spPr bwMode="auto">
            <a:xfrm>
              <a:off x="1599406" y="3886994"/>
              <a:ext cx="1143000" cy="1143000"/>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2" name="等腰三角形 75"/>
            <p:cNvSpPr>
              <a:spLocks noChangeAspect="1" noChangeArrowheads="1"/>
            </p:cNvSpPr>
            <p:nvPr/>
          </p:nvSpPr>
          <p:spPr bwMode="auto">
            <a:xfrm rot="5400000" flipH="1">
              <a:off x="3209046"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33" name="椭圆 14"/>
            <p:cNvSpPr>
              <a:spLocks noChangeArrowheads="1"/>
            </p:cNvSpPr>
            <p:nvPr/>
          </p:nvSpPr>
          <p:spPr bwMode="auto">
            <a:xfrm>
              <a:off x="3428206" y="3886994"/>
              <a:ext cx="1143000" cy="1143000"/>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4" name="等腰三角形 75"/>
            <p:cNvSpPr>
              <a:spLocks noChangeAspect="1" noChangeArrowheads="1"/>
            </p:cNvSpPr>
            <p:nvPr/>
          </p:nvSpPr>
          <p:spPr bwMode="auto">
            <a:xfrm rot="5400000" flipH="1">
              <a:off x="2989885"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35" name="等腰三角形 75"/>
            <p:cNvSpPr>
              <a:spLocks noChangeAspect="1" noChangeArrowheads="1"/>
            </p:cNvSpPr>
            <p:nvPr/>
          </p:nvSpPr>
          <p:spPr bwMode="auto">
            <a:xfrm rot="5400000" flipH="1">
              <a:off x="2770724"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36" name="TextBox 17"/>
            <p:cNvSpPr txBox="1">
              <a:spLocks noChangeArrowheads="1"/>
            </p:cNvSpPr>
            <p:nvPr/>
          </p:nvSpPr>
          <p:spPr bwMode="auto">
            <a:xfrm>
              <a:off x="1784464" y="4115594"/>
              <a:ext cx="76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b="0">
                  <a:solidFill>
                    <a:schemeClr val="bg1"/>
                  </a:solidFill>
                </a:rPr>
                <a:t>关键少数</a:t>
              </a:r>
            </a:p>
          </p:txBody>
        </p:sp>
        <p:sp>
          <p:nvSpPr>
            <p:cNvPr id="37" name="TextBox 18"/>
            <p:cNvSpPr txBox="1">
              <a:spLocks noChangeArrowheads="1"/>
            </p:cNvSpPr>
            <p:nvPr/>
          </p:nvSpPr>
          <p:spPr bwMode="auto">
            <a:xfrm>
              <a:off x="3645920" y="4115594"/>
              <a:ext cx="76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b="0" dirty="0">
                  <a:solidFill>
                    <a:schemeClr val="bg1"/>
                  </a:solidFill>
                </a:rPr>
                <a:t>广大党员</a:t>
              </a:r>
            </a:p>
          </p:txBody>
        </p:sp>
      </p:grpSp>
      <p:sp>
        <p:nvSpPr>
          <p:cNvPr id="39" name="矩形 38"/>
          <p:cNvSpPr/>
          <p:nvPr/>
        </p:nvSpPr>
        <p:spPr bwMode="auto">
          <a:xfrm>
            <a:off x="5004048" y="5593805"/>
            <a:ext cx="3048000" cy="787523"/>
          </a:xfrm>
          <a:prstGeom prst="rect">
            <a:avLst/>
          </a:prstGeom>
        </p:spPr>
        <p:txBody>
          <a:bodyPr>
            <a:spAutoFit/>
          </a:bodyPr>
          <a:lstStyle/>
          <a:p>
            <a:pPr algn="ctr" eaLnBrk="1" hangingPunct="1">
              <a:lnSpc>
                <a:spcPct val="150000"/>
              </a:lnSpc>
              <a:defRPr/>
            </a:pPr>
            <a:r>
              <a:rPr lang="zh-CN" sz="1600" b="1" kern="100" dirty="0">
                <a:latin typeface="微软雅黑" pitchFamily="34" charset="-122"/>
                <a:ea typeface="微软雅黑" panose="020B0503020204020204" pitchFamily="34" charset="-122"/>
                <a:cs typeface="Times New Roman"/>
              </a:rPr>
              <a:t>“两学一做”与</a:t>
            </a:r>
            <a:r>
              <a:rPr lang="zh-CN" sz="1600" b="1" kern="100" dirty="0" smtClean="0">
                <a:latin typeface="微软雅黑" pitchFamily="34" charset="-122"/>
                <a:ea typeface="微软雅黑" panose="020B0503020204020204" pitchFamily="34" charset="-122"/>
                <a:cs typeface="Times New Roman"/>
              </a:rPr>
              <a:t>群众路线</a:t>
            </a:r>
            <a:endParaRPr lang="en-US" altLang="zh-CN" sz="1600" b="1" kern="100" dirty="0" smtClean="0">
              <a:latin typeface="微软雅黑" pitchFamily="34" charset="-122"/>
              <a:ea typeface="微软雅黑" panose="020B0503020204020204" pitchFamily="34" charset="-122"/>
              <a:cs typeface="Times New Roman"/>
            </a:endParaRPr>
          </a:p>
          <a:p>
            <a:pPr algn="ctr" eaLnBrk="1" hangingPunct="1">
              <a:lnSpc>
                <a:spcPct val="150000"/>
              </a:lnSpc>
              <a:defRPr/>
            </a:pPr>
            <a:r>
              <a:rPr lang="zh-CN" altLang="en-US" sz="1600" b="1" kern="100" dirty="0" smtClean="0">
                <a:latin typeface="微软雅黑" pitchFamily="34" charset="-122"/>
                <a:ea typeface="微软雅黑" panose="020B0503020204020204" pitchFamily="34" charset="-122"/>
                <a:cs typeface="Times New Roman"/>
              </a:rPr>
              <a:t>教育实践</a:t>
            </a:r>
            <a:r>
              <a:rPr lang="zh-CN" sz="1600" b="1" kern="100" dirty="0" smtClean="0">
                <a:latin typeface="微软雅黑" pitchFamily="34" charset="-122"/>
                <a:ea typeface="微软雅黑" panose="020B0503020204020204" pitchFamily="34" charset="-122"/>
                <a:cs typeface="Times New Roman"/>
              </a:rPr>
              <a:t>的</a:t>
            </a:r>
            <a:r>
              <a:rPr lang="zh-CN" sz="1600" b="1" kern="100" dirty="0">
                <a:latin typeface="微软雅黑" pitchFamily="34" charset="-122"/>
                <a:ea typeface="微软雅黑" panose="020B0503020204020204" pitchFamily="34" charset="-122"/>
                <a:cs typeface="Times New Roman"/>
              </a:rPr>
              <a:t>差异</a:t>
            </a:r>
            <a:endParaRPr lang="zh-CN" altLang="en-US" sz="1600" b="1" dirty="0">
              <a:latin typeface="微软雅黑" pitchFamily="34" charset="-122"/>
              <a:ea typeface="微软雅黑" panose="020B0503020204020204" pitchFamily="34" charset="-122"/>
            </a:endParaRPr>
          </a:p>
        </p:txBody>
      </p:sp>
      <p:grpSp>
        <p:nvGrpSpPr>
          <p:cNvPr id="40" name="组合 20"/>
          <p:cNvGrpSpPr>
            <a:grpSpLocks/>
          </p:cNvGrpSpPr>
          <p:nvPr/>
        </p:nvGrpSpPr>
        <p:grpSpPr bwMode="auto">
          <a:xfrm>
            <a:off x="5042148" y="4303057"/>
            <a:ext cx="2971800" cy="1142167"/>
            <a:chOff x="1599406" y="3886994"/>
            <a:chExt cx="2971800" cy="1143000"/>
          </a:xfrm>
        </p:grpSpPr>
        <p:sp>
          <p:nvSpPr>
            <p:cNvPr id="41" name="椭圆 21"/>
            <p:cNvSpPr>
              <a:spLocks noChangeArrowheads="1"/>
            </p:cNvSpPr>
            <p:nvPr/>
          </p:nvSpPr>
          <p:spPr bwMode="auto">
            <a:xfrm>
              <a:off x="1599406" y="3886994"/>
              <a:ext cx="1143000" cy="1143000"/>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42" name="等腰三角形 75"/>
            <p:cNvSpPr>
              <a:spLocks noChangeAspect="1" noChangeArrowheads="1"/>
            </p:cNvSpPr>
            <p:nvPr/>
          </p:nvSpPr>
          <p:spPr bwMode="auto">
            <a:xfrm rot="5400000" flipH="1">
              <a:off x="3209046"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43" name="椭圆 23"/>
            <p:cNvSpPr>
              <a:spLocks noChangeArrowheads="1"/>
            </p:cNvSpPr>
            <p:nvPr/>
          </p:nvSpPr>
          <p:spPr bwMode="auto">
            <a:xfrm>
              <a:off x="3428206" y="3886994"/>
              <a:ext cx="1143000" cy="1143000"/>
            </a:xfrm>
            <a:prstGeom prst="ellipse">
              <a:avLst/>
            </a:prstGeom>
            <a:solidFill>
              <a:srgbClr val="FF0000"/>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44" name="等腰三角形 75"/>
            <p:cNvSpPr>
              <a:spLocks noChangeAspect="1" noChangeArrowheads="1"/>
            </p:cNvSpPr>
            <p:nvPr/>
          </p:nvSpPr>
          <p:spPr bwMode="auto">
            <a:xfrm rot="5400000" flipH="1">
              <a:off x="2989885"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45" name="等腰三角形 75"/>
            <p:cNvSpPr>
              <a:spLocks noChangeAspect="1" noChangeArrowheads="1"/>
            </p:cNvSpPr>
            <p:nvPr/>
          </p:nvSpPr>
          <p:spPr bwMode="auto">
            <a:xfrm rot="5400000" flipH="1">
              <a:off x="2770724" y="4386494"/>
              <a:ext cx="190843" cy="144000"/>
            </a:xfrm>
            <a:prstGeom prst="triangle">
              <a:avLst>
                <a:gd name="adj" fmla="val 50000"/>
              </a:avLst>
            </a:prstGeom>
            <a:solidFill>
              <a:srgbClr val="FF0000"/>
            </a:solidFill>
            <a:ln w="12700" algn="ctr">
              <a:solidFill>
                <a:srgbClr val="FF0000"/>
              </a:solidFill>
              <a:miter lim="800000"/>
              <a:headEnd/>
              <a:tailEnd/>
            </a:ln>
          </p:spPr>
          <p:txBody>
            <a:bodyPr rot="108000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800" b="0">
                <a:solidFill>
                  <a:srgbClr val="FFFFFF"/>
                </a:solidFill>
                <a:latin typeface="微软雅黑" pitchFamily="34" charset="-122"/>
              </a:endParaRPr>
            </a:p>
          </p:txBody>
        </p:sp>
        <p:sp>
          <p:nvSpPr>
            <p:cNvPr id="46" name="TextBox 26"/>
            <p:cNvSpPr txBox="1">
              <a:spLocks noChangeArrowheads="1"/>
            </p:cNvSpPr>
            <p:nvPr/>
          </p:nvSpPr>
          <p:spPr bwMode="auto">
            <a:xfrm>
              <a:off x="1784464" y="4115594"/>
              <a:ext cx="76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b="0">
                  <a:solidFill>
                    <a:schemeClr val="bg1"/>
                  </a:solidFill>
                </a:rPr>
                <a:t>集中教育</a:t>
              </a:r>
            </a:p>
          </p:txBody>
        </p:sp>
        <p:sp>
          <p:nvSpPr>
            <p:cNvPr id="47" name="TextBox 27"/>
            <p:cNvSpPr txBox="1">
              <a:spLocks noChangeArrowheads="1"/>
            </p:cNvSpPr>
            <p:nvPr/>
          </p:nvSpPr>
          <p:spPr bwMode="auto">
            <a:xfrm>
              <a:off x="3645920" y="4115594"/>
              <a:ext cx="76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b="0">
                  <a:solidFill>
                    <a:schemeClr val="bg1"/>
                  </a:solidFill>
                </a:rPr>
                <a:t>经常教育</a:t>
              </a:r>
            </a:p>
          </p:txBody>
        </p:sp>
      </p:grpSp>
    </p:spTree>
    <p:extLst>
      <p:ext uri="{BB962C8B-B14F-4D97-AF65-F5344CB8AC3E}">
        <p14:creationId xmlns:p14="http://schemas.microsoft.com/office/powerpoint/2010/main" val="28030968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4819"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856171" y="2419190"/>
            <a:ext cx="7430467" cy="1739543"/>
          </a:xfrm>
          <a:prstGeom prst="rect">
            <a:avLst/>
          </a:prstGeom>
          <a:noFill/>
          <a:ln w="9525">
            <a:noFill/>
            <a:miter lim="800000"/>
            <a:headEnd/>
            <a:tailEnd/>
          </a:ln>
        </p:spPr>
        <p:txBody>
          <a:bodyPr lIns="76800" tIns="38400" rIns="76800" bIns="38400" anchor="ctr">
            <a:spAutoFit/>
          </a:bodyPr>
          <a:lstStyle/>
          <a:p>
            <a:pPr eaLnBrk="1" hangingPunct="1">
              <a:lnSpc>
                <a:spcPct val="150000"/>
              </a:lnSpc>
              <a:buClr>
                <a:schemeClr val="tx1"/>
              </a:buClr>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新常态下，我国经济发展的主要特点是：增长速度要从高速转向中高速，发展方式要从规模速度型转向质量效率型，经济结构调整要从增量扩能为主转向调整存量、做优增量并举，发展动力要从主要依靠资源和低成本劳动力等要素投入转向创新驱动。</a:t>
            </a:r>
          </a:p>
        </p:txBody>
      </p:sp>
      <p:sp>
        <p:nvSpPr>
          <p:cNvPr id="34822" name="矩形 30"/>
          <p:cNvSpPr>
            <a:spLocks noChangeArrowheads="1"/>
          </p:cNvSpPr>
          <p:nvPr/>
        </p:nvSpPr>
        <p:spPr bwMode="auto">
          <a:xfrm>
            <a:off x="2170792" y="991959"/>
            <a:ext cx="477174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学习贯彻习近平总书记系列重要讲话精神</a:t>
            </a:r>
          </a:p>
        </p:txBody>
      </p:sp>
      <p:sp>
        <p:nvSpPr>
          <p:cNvPr id="34823"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34824" name="组合 11"/>
          <p:cNvGrpSpPr>
            <a:grpSpLocks/>
          </p:cNvGrpSpPr>
          <p:nvPr/>
        </p:nvGrpSpPr>
        <p:grpSpPr bwMode="auto">
          <a:xfrm>
            <a:off x="970486" y="2012723"/>
            <a:ext cx="2709515" cy="415498"/>
            <a:chOff x="1294606" y="2176096"/>
            <a:chExt cx="3612216" cy="415167"/>
          </a:xfrm>
        </p:grpSpPr>
        <p:sp>
          <p:nvSpPr>
            <p:cNvPr id="34840" name="矩形 9"/>
            <p:cNvSpPr>
              <a:spLocks noChangeArrowheads="1"/>
            </p:cNvSpPr>
            <p:nvPr/>
          </p:nvSpPr>
          <p:spPr bwMode="auto">
            <a:xfrm>
              <a:off x="1429400" y="2176096"/>
              <a:ext cx="3477422"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不要滥用“新常态”</a:t>
              </a:r>
            </a:p>
          </p:txBody>
        </p:sp>
        <p:sp>
          <p:nvSpPr>
            <p:cNvPr id="34841"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26" name="TextBox 25"/>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28"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讲话</a:t>
            </a:r>
            <a:endParaRPr lang="zh-CN" altLang="en-US" sz="2800" dirty="0">
              <a:solidFill>
                <a:schemeClr val="bg1"/>
              </a:solidFill>
              <a:latin typeface="微软雅黑" pitchFamily="34" charset="-122"/>
            </a:endParaRPr>
          </a:p>
        </p:txBody>
      </p:sp>
      <p:sp>
        <p:nvSpPr>
          <p:cNvPr id="29" name="Rectangle 24"/>
          <p:cNvSpPr>
            <a:spLocks noChangeArrowheads="1"/>
          </p:cNvSpPr>
          <p:nvPr/>
        </p:nvSpPr>
        <p:spPr bwMode="auto">
          <a:xfrm>
            <a:off x="1333350" y="4270024"/>
            <a:ext cx="4953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130000"/>
              </a:lnSpc>
              <a:buClr>
                <a:schemeClr val="tx1"/>
              </a:buClr>
            </a:pPr>
            <a:r>
              <a:rPr lang="zh-CN" altLang="en-US" sz="1800" b="0" dirty="0">
                <a:solidFill>
                  <a:srgbClr val="FF0000"/>
                </a:solidFill>
              </a:rPr>
              <a:t>新常态不是一个事件，不要用好或坏来</a:t>
            </a:r>
            <a:r>
              <a:rPr lang="zh-CN" altLang="en-US" sz="1800" b="0" dirty="0" smtClean="0">
                <a:solidFill>
                  <a:srgbClr val="FF0000"/>
                </a:solidFill>
              </a:rPr>
              <a:t>判断</a:t>
            </a:r>
            <a:endParaRPr lang="zh-CN" altLang="en-US" sz="1800" b="0" dirty="0">
              <a:solidFill>
                <a:srgbClr val="FF0000"/>
              </a:solidFill>
            </a:endParaRPr>
          </a:p>
        </p:txBody>
      </p:sp>
      <p:sp>
        <p:nvSpPr>
          <p:cNvPr id="31" name="Rectangle 24"/>
          <p:cNvSpPr>
            <a:spLocks noChangeArrowheads="1"/>
          </p:cNvSpPr>
          <p:nvPr/>
        </p:nvSpPr>
        <p:spPr bwMode="auto">
          <a:xfrm>
            <a:off x="1333350" y="4896726"/>
            <a:ext cx="7543800" cy="77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130000"/>
              </a:lnSpc>
              <a:buClr>
                <a:schemeClr val="tx1"/>
              </a:buClr>
            </a:pPr>
            <a:r>
              <a:rPr lang="zh-CN" altLang="en-US" sz="1800" b="0" dirty="0">
                <a:solidFill>
                  <a:srgbClr val="FF0000"/>
                </a:solidFill>
              </a:rPr>
              <a:t>新常态不是一个筐子，不要什么都往里面</a:t>
            </a:r>
            <a:r>
              <a:rPr lang="zh-CN" altLang="en-US" sz="1800" b="0" dirty="0" smtClean="0">
                <a:solidFill>
                  <a:srgbClr val="FF0000"/>
                </a:solidFill>
              </a:rPr>
              <a:t>装</a:t>
            </a:r>
            <a:endParaRPr lang="en-US" altLang="zh-CN" sz="1800" b="0" dirty="0" smtClean="0">
              <a:solidFill>
                <a:srgbClr val="FF0000"/>
              </a:solidFill>
            </a:endParaRPr>
          </a:p>
          <a:p>
            <a:pPr eaLnBrk="1" hangingPunct="1">
              <a:lnSpc>
                <a:spcPct val="130000"/>
              </a:lnSpc>
              <a:buClr>
                <a:schemeClr val="tx1"/>
              </a:buClr>
            </a:pPr>
            <a:r>
              <a:rPr lang="zh-CN" altLang="en-US" sz="1800" b="0" dirty="0" smtClean="0">
                <a:solidFill>
                  <a:srgbClr val="FF0000"/>
                </a:solidFill>
              </a:rPr>
              <a:t>新</a:t>
            </a:r>
            <a:r>
              <a:rPr lang="zh-CN" altLang="en-US" sz="1800" b="0" dirty="0">
                <a:solidFill>
                  <a:srgbClr val="FF0000"/>
                </a:solidFill>
              </a:rPr>
              <a:t>常态主要表现在经济领域，不要滥用新常态概念 </a:t>
            </a:r>
          </a:p>
        </p:txBody>
      </p:sp>
      <p:sp>
        <p:nvSpPr>
          <p:cNvPr id="32" name="Rectangle 24"/>
          <p:cNvSpPr>
            <a:spLocks noChangeArrowheads="1"/>
          </p:cNvSpPr>
          <p:nvPr/>
        </p:nvSpPr>
        <p:spPr bwMode="auto">
          <a:xfrm>
            <a:off x="1333350" y="5851971"/>
            <a:ext cx="7543800" cy="45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130000"/>
              </a:lnSpc>
              <a:buClr>
                <a:schemeClr val="tx1"/>
              </a:buClr>
            </a:pPr>
            <a:r>
              <a:rPr lang="zh-CN" altLang="en-US" sz="1800" b="0" dirty="0">
                <a:solidFill>
                  <a:srgbClr val="FF0000"/>
                </a:solidFill>
              </a:rPr>
              <a:t>新常态不是一个避风港，不要把不好做或难做好的工作都归结于新常态 </a:t>
            </a:r>
          </a:p>
        </p:txBody>
      </p:sp>
      <p:cxnSp>
        <p:nvCxnSpPr>
          <p:cNvPr id="33" name="直接连接符 32"/>
          <p:cNvCxnSpPr/>
          <p:nvPr/>
        </p:nvCxnSpPr>
        <p:spPr bwMode="auto">
          <a:xfrm>
            <a:off x="1180950" y="4803424"/>
            <a:ext cx="7279482" cy="0"/>
          </a:xfrm>
          <a:prstGeom prst="line">
            <a:avLst/>
          </a:prstGeom>
          <a:solidFill>
            <a:schemeClr val="accent1"/>
          </a:solidFill>
          <a:ln w="9525" cap="flat" cmpd="sng" algn="ctr">
            <a:solidFill>
              <a:schemeClr val="tx1">
                <a:lumMod val="85000"/>
                <a:lumOff val="15000"/>
              </a:schemeClr>
            </a:solidFill>
            <a:prstDash val="dash"/>
            <a:round/>
            <a:headEnd type="none" w="med" len="med"/>
            <a:tailEnd type="none" w="med" len="med"/>
          </a:ln>
          <a:effectLst/>
          <a:extLst/>
        </p:spPr>
      </p:cxnSp>
      <p:cxnSp>
        <p:nvCxnSpPr>
          <p:cNvPr id="34" name="直接连接符 33"/>
          <p:cNvCxnSpPr/>
          <p:nvPr/>
        </p:nvCxnSpPr>
        <p:spPr bwMode="auto">
          <a:xfrm>
            <a:off x="1180950" y="5794024"/>
            <a:ext cx="7423498" cy="0"/>
          </a:xfrm>
          <a:prstGeom prst="line">
            <a:avLst/>
          </a:prstGeom>
          <a:solidFill>
            <a:schemeClr val="accent1"/>
          </a:solidFill>
          <a:ln w="9525" cap="flat" cmpd="sng" algn="ctr">
            <a:solidFill>
              <a:schemeClr val="tx1">
                <a:lumMod val="85000"/>
                <a:lumOff val="15000"/>
              </a:schemeClr>
            </a:solidFill>
            <a:prstDash val="dash"/>
            <a:round/>
            <a:headEnd type="none" w="med" len="med"/>
            <a:tailEnd type="none" w="med" len="med"/>
          </a:ln>
          <a:effectLst/>
          <a:extLst/>
        </p:spPr>
      </p:cxnSp>
      <p:cxnSp>
        <p:nvCxnSpPr>
          <p:cNvPr id="35" name="直接连接符 34"/>
          <p:cNvCxnSpPr/>
          <p:nvPr/>
        </p:nvCxnSpPr>
        <p:spPr bwMode="auto">
          <a:xfrm>
            <a:off x="1180950" y="6403624"/>
            <a:ext cx="7423498" cy="0"/>
          </a:xfrm>
          <a:prstGeom prst="line">
            <a:avLst/>
          </a:prstGeom>
          <a:solidFill>
            <a:schemeClr val="accent1"/>
          </a:solidFill>
          <a:ln w="9525" cap="flat" cmpd="sng" algn="ctr">
            <a:solidFill>
              <a:schemeClr val="tx1">
                <a:lumMod val="85000"/>
                <a:lumOff val="15000"/>
              </a:schemeClr>
            </a:solidFill>
            <a:prstDash val="dash"/>
            <a:round/>
            <a:headEnd type="none" w="med" len="med"/>
            <a:tailEnd type="none" w="med" len="med"/>
          </a:ln>
          <a:effectLst/>
          <a:extLst/>
        </p:spPr>
      </p:cxnSp>
      <p:grpSp>
        <p:nvGrpSpPr>
          <p:cNvPr id="36" name="组合 24"/>
          <p:cNvGrpSpPr>
            <a:grpSpLocks/>
          </p:cNvGrpSpPr>
          <p:nvPr/>
        </p:nvGrpSpPr>
        <p:grpSpPr bwMode="auto">
          <a:xfrm>
            <a:off x="952350" y="4346224"/>
            <a:ext cx="228600" cy="228600"/>
            <a:chOff x="1751806" y="4191794"/>
            <a:chExt cx="228600" cy="228600"/>
          </a:xfrm>
        </p:grpSpPr>
        <p:sp>
          <p:nvSpPr>
            <p:cNvPr id="37" name="泪滴形 36"/>
            <p:cNvSpPr/>
            <p:nvPr/>
          </p:nvSpPr>
          <p:spPr bwMode="auto">
            <a:xfrm rot="8029135">
              <a:off x="1751806" y="4191794"/>
              <a:ext cx="228600" cy="228600"/>
            </a:xfrm>
            <a:prstGeom prst="teardrop">
              <a:avLst/>
            </a:prstGeom>
            <a:solidFill>
              <a:schemeClr val="bg1"/>
            </a:solidFill>
            <a:ln w="28575" cap="flat" cmpd="sng" algn="ctr">
              <a:solidFill>
                <a:srgbClr val="FF0000"/>
              </a:solidFill>
              <a:prstDash val="solid"/>
              <a:round/>
              <a:headEnd type="none" w="med" len="med"/>
              <a:tailEnd type="none" w="med" len="med"/>
            </a:ln>
            <a:effectLst/>
            <a:extLst/>
          </p:spPr>
          <p:txBody>
            <a:bodyPr/>
            <a:lstStyle/>
            <a:p>
              <a:pPr eaLnBrk="1" hangingPunct="1">
                <a:buFont typeface="Arial" charset="0"/>
                <a:buNone/>
                <a:defRPr/>
              </a:pPr>
              <a:endParaRPr lang="zh-CN" altLang="en-US"/>
            </a:p>
          </p:txBody>
        </p:sp>
        <p:sp>
          <p:nvSpPr>
            <p:cNvPr id="38" name="椭圆 23"/>
            <p:cNvSpPr>
              <a:spLocks noChangeArrowheads="1"/>
            </p:cNvSpPr>
            <p:nvPr/>
          </p:nvSpPr>
          <p:spPr bwMode="auto">
            <a:xfrm>
              <a:off x="1828006" y="4267994"/>
              <a:ext cx="76200" cy="76200"/>
            </a:xfrm>
            <a:prstGeom prst="ellipse">
              <a:avLst/>
            </a:prstGeom>
            <a:solidFill>
              <a:srgbClr val="FF0000"/>
            </a:solidFill>
            <a:ln w="9525" algn="ctr">
              <a:solidFill>
                <a:srgbClr val="FF0000"/>
              </a:solidFill>
              <a:round/>
              <a:headEnd/>
              <a:tailEnd/>
            </a:ln>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39" name="组合 25"/>
          <p:cNvGrpSpPr>
            <a:grpSpLocks/>
          </p:cNvGrpSpPr>
          <p:nvPr/>
        </p:nvGrpSpPr>
        <p:grpSpPr bwMode="auto">
          <a:xfrm>
            <a:off x="952350" y="5184424"/>
            <a:ext cx="228600" cy="228600"/>
            <a:chOff x="1751806" y="4191794"/>
            <a:chExt cx="228600" cy="228600"/>
          </a:xfrm>
        </p:grpSpPr>
        <p:sp>
          <p:nvSpPr>
            <p:cNvPr id="40" name="泪滴形 39"/>
            <p:cNvSpPr/>
            <p:nvPr/>
          </p:nvSpPr>
          <p:spPr bwMode="auto">
            <a:xfrm rot="8029135">
              <a:off x="1751806" y="4191794"/>
              <a:ext cx="228600" cy="228600"/>
            </a:xfrm>
            <a:prstGeom prst="teardrop">
              <a:avLst/>
            </a:prstGeom>
            <a:solidFill>
              <a:schemeClr val="bg1"/>
            </a:solidFill>
            <a:ln w="28575" cap="flat" cmpd="sng" algn="ctr">
              <a:solidFill>
                <a:srgbClr val="FF0000"/>
              </a:solidFill>
              <a:prstDash val="solid"/>
              <a:round/>
              <a:headEnd type="none" w="med" len="med"/>
              <a:tailEnd type="none" w="med" len="med"/>
            </a:ln>
            <a:effectLst/>
            <a:extLst/>
          </p:spPr>
          <p:txBody>
            <a:bodyPr/>
            <a:lstStyle/>
            <a:p>
              <a:pPr eaLnBrk="1" hangingPunct="1">
                <a:buFont typeface="Arial" charset="0"/>
                <a:buNone/>
                <a:defRPr/>
              </a:pPr>
              <a:endParaRPr lang="zh-CN" altLang="en-US"/>
            </a:p>
          </p:txBody>
        </p:sp>
        <p:sp>
          <p:nvSpPr>
            <p:cNvPr id="41" name="椭圆 27"/>
            <p:cNvSpPr>
              <a:spLocks noChangeArrowheads="1"/>
            </p:cNvSpPr>
            <p:nvPr/>
          </p:nvSpPr>
          <p:spPr bwMode="auto">
            <a:xfrm>
              <a:off x="1828006" y="4267994"/>
              <a:ext cx="76200" cy="76200"/>
            </a:xfrm>
            <a:prstGeom prst="ellipse">
              <a:avLst/>
            </a:prstGeom>
            <a:solidFill>
              <a:srgbClr val="FF0000"/>
            </a:solidFill>
            <a:ln w="9525" algn="ctr">
              <a:solidFill>
                <a:srgbClr val="FF0000"/>
              </a:solidFill>
              <a:round/>
              <a:headEnd/>
              <a:tailEnd/>
            </a:ln>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42" name="组合 28"/>
          <p:cNvGrpSpPr>
            <a:grpSpLocks/>
          </p:cNvGrpSpPr>
          <p:nvPr/>
        </p:nvGrpSpPr>
        <p:grpSpPr bwMode="auto">
          <a:xfrm>
            <a:off x="952350" y="5946424"/>
            <a:ext cx="228600" cy="228600"/>
            <a:chOff x="1751806" y="4191794"/>
            <a:chExt cx="228600" cy="228600"/>
          </a:xfrm>
        </p:grpSpPr>
        <p:sp>
          <p:nvSpPr>
            <p:cNvPr id="43" name="泪滴形 42"/>
            <p:cNvSpPr/>
            <p:nvPr/>
          </p:nvSpPr>
          <p:spPr bwMode="auto">
            <a:xfrm rot="8029135">
              <a:off x="1751806" y="4191794"/>
              <a:ext cx="228600" cy="228600"/>
            </a:xfrm>
            <a:prstGeom prst="teardrop">
              <a:avLst/>
            </a:prstGeom>
            <a:solidFill>
              <a:schemeClr val="bg1"/>
            </a:solidFill>
            <a:ln w="28575" cap="flat" cmpd="sng" algn="ctr">
              <a:solidFill>
                <a:srgbClr val="FF0000"/>
              </a:solidFill>
              <a:prstDash val="solid"/>
              <a:round/>
              <a:headEnd type="none" w="med" len="med"/>
              <a:tailEnd type="none" w="med" len="med"/>
            </a:ln>
            <a:effectLst/>
            <a:extLst/>
          </p:spPr>
          <p:txBody>
            <a:bodyPr/>
            <a:lstStyle/>
            <a:p>
              <a:pPr eaLnBrk="1" hangingPunct="1">
                <a:buFont typeface="Arial" charset="0"/>
                <a:buNone/>
                <a:defRPr/>
              </a:pPr>
              <a:endParaRPr lang="zh-CN" altLang="en-US"/>
            </a:p>
          </p:txBody>
        </p:sp>
        <p:sp>
          <p:nvSpPr>
            <p:cNvPr id="44" name="椭圆 32"/>
            <p:cNvSpPr>
              <a:spLocks noChangeArrowheads="1"/>
            </p:cNvSpPr>
            <p:nvPr/>
          </p:nvSpPr>
          <p:spPr bwMode="auto">
            <a:xfrm>
              <a:off x="1828006" y="4267994"/>
              <a:ext cx="76200" cy="76200"/>
            </a:xfrm>
            <a:prstGeom prst="ellipse">
              <a:avLst/>
            </a:prstGeom>
            <a:solidFill>
              <a:srgbClr val="FF0000"/>
            </a:solidFill>
            <a:ln w="9525" algn="ctr">
              <a:solidFill>
                <a:srgbClr val="FF0000"/>
              </a:solidFill>
              <a:round/>
              <a:headEnd/>
              <a:tailEnd/>
            </a:ln>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Tree>
    <p:extLst>
      <p:ext uri="{BB962C8B-B14F-4D97-AF65-F5344CB8AC3E}">
        <p14:creationId xmlns:p14="http://schemas.microsoft.com/office/powerpoint/2010/main" val="416961956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5843"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856171" y="2650292"/>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buClr>
                <a:schemeClr val="tx1"/>
              </a:buClr>
              <a:defRPr/>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是</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决定文化性质和方向的深层次要素，是一个国家的重要稳定器。没有共同的价值观，一个民族、一个国家就会魂无定所、行无所归。</a:t>
            </a:r>
          </a:p>
        </p:txBody>
      </p:sp>
      <p:sp>
        <p:nvSpPr>
          <p:cNvPr id="35846" name="矩形 30"/>
          <p:cNvSpPr>
            <a:spLocks noChangeArrowheads="1"/>
          </p:cNvSpPr>
          <p:nvPr/>
        </p:nvSpPr>
        <p:spPr bwMode="auto">
          <a:xfrm>
            <a:off x="2170792" y="991959"/>
            <a:ext cx="477174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rPr>
              <a:t>学习贯彻习近平总书记系列重要讲话精神</a:t>
            </a:r>
          </a:p>
        </p:txBody>
      </p:sp>
      <p:sp>
        <p:nvSpPr>
          <p:cNvPr id="35847"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35848" name="组合 11"/>
          <p:cNvGrpSpPr>
            <a:grpSpLocks/>
          </p:cNvGrpSpPr>
          <p:nvPr/>
        </p:nvGrpSpPr>
        <p:grpSpPr bwMode="auto">
          <a:xfrm>
            <a:off x="970486" y="2175961"/>
            <a:ext cx="3786751" cy="415498"/>
            <a:chOff x="1294606" y="2176096"/>
            <a:chExt cx="5047427" cy="415167"/>
          </a:xfrm>
        </p:grpSpPr>
        <p:sp>
          <p:nvSpPr>
            <p:cNvPr id="35858" name="矩形 9"/>
            <p:cNvSpPr>
              <a:spLocks noChangeArrowheads="1"/>
            </p:cNvSpPr>
            <p:nvPr/>
          </p:nvSpPr>
          <p:spPr bwMode="auto">
            <a:xfrm>
              <a:off x="1429400" y="2176096"/>
              <a:ext cx="4912633"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关于“社会主义核心价值观”</a:t>
              </a:r>
            </a:p>
          </p:txBody>
        </p:sp>
        <p:sp>
          <p:nvSpPr>
            <p:cNvPr id="35859"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20" name="TextBox 19"/>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讲话</a:t>
            </a:r>
            <a:endParaRPr lang="zh-CN" altLang="en-US" sz="2800" dirty="0">
              <a:solidFill>
                <a:schemeClr val="bg1"/>
              </a:solidFill>
              <a:latin typeface="微软雅黑" pitchFamily="34" charset="-122"/>
            </a:endParaRPr>
          </a:p>
        </p:txBody>
      </p:sp>
      <p:grpSp>
        <p:nvGrpSpPr>
          <p:cNvPr id="22" name="组合 37"/>
          <p:cNvGrpSpPr>
            <a:grpSpLocks/>
          </p:cNvGrpSpPr>
          <p:nvPr/>
        </p:nvGrpSpPr>
        <p:grpSpPr bwMode="auto">
          <a:xfrm>
            <a:off x="1827213" y="3742655"/>
            <a:ext cx="4870450" cy="609600"/>
            <a:chOff x="1828006" y="3693319"/>
            <a:chExt cx="4869329" cy="609600"/>
          </a:xfrm>
        </p:grpSpPr>
        <p:sp>
          <p:nvSpPr>
            <p:cNvPr id="23" name="Rectangle 22"/>
            <p:cNvSpPr>
              <a:spLocks noChangeArrowheads="1"/>
            </p:cNvSpPr>
            <p:nvPr/>
          </p:nvSpPr>
          <p:spPr bwMode="auto">
            <a:xfrm>
              <a:off x="2742406" y="3790370"/>
              <a:ext cx="39549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t>国家：</a:t>
              </a:r>
              <a:r>
                <a:rPr lang="zh-CN" altLang="en-US">
                  <a:solidFill>
                    <a:srgbClr val="FF0000"/>
                  </a:solidFill>
                </a:rPr>
                <a:t>富强、民主、文明、和谐</a:t>
              </a:r>
              <a:endParaRPr lang="zh-CN" altLang="en-US">
                <a:latin typeface="微软雅黑" pitchFamily="34" charset="-122"/>
              </a:endParaRPr>
            </a:p>
          </p:txBody>
        </p:sp>
        <p:sp>
          <p:nvSpPr>
            <p:cNvPr id="24" name="Oval 25"/>
            <p:cNvSpPr>
              <a:spLocks noChangeArrowheads="1"/>
            </p:cNvSpPr>
            <p:nvPr/>
          </p:nvSpPr>
          <p:spPr bwMode="auto">
            <a:xfrm>
              <a:off x="1828006" y="3693319"/>
              <a:ext cx="609600" cy="609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en-US" altLang="zh-CN">
                  <a:solidFill>
                    <a:schemeClr val="bg1"/>
                  </a:solidFill>
                  <a:latin typeface="微软雅黑" pitchFamily="34" charset="-122"/>
                </a:rPr>
                <a:t>01</a:t>
              </a:r>
            </a:p>
          </p:txBody>
        </p:sp>
      </p:grpSp>
      <p:grpSp>
        <p:nvGrpSpPr>
          <p:cNvPr id="25" name="组合 38"/>
          <p:cNvGrpSpPr>
            <a:grpSpLocks/>
          </p:cNvGrpSpPr>
          <p:nvPr/>
        </p:nvGrpSpPr>
        <p:grpSpPr bwMode="auto">
          <a:xfrm>
            <a:off x="2284413" y="4577680"/>
            <a:ext cx="4870450" cy="609600"/>
            <a:chOff x="2285206" y="4529931"/>
            <a:chExt cx="4869329" cy="609600"/>
          </a:xfrm>
        </p:grpSpPr>
        <p:sp>
          <p:nvSpPr>
            <p:cNvPr id="26" name="Rectangle 23"/>
            <p:cNvSpPr>
              <a:spLocks noChangeArrowheads="1"/>
            </p:cNvSpPr>
            <p:nvPr/>
          </p:nvSpPr>
          <p:spPr bwMode="auto">
            <a:xfrm>
              <a:off x="3199606" y="4626982"/>
              <a:ext cx="39549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t>社会：</a:t>
              </a:r>
              <a:r>
                <a:rPr lang="zh-CN" altLang="en-US">
                  <a:solidFill>
                    <a:srgbClr val="FF0000"/>
                  </a:solidFill>
                </a:rPr>
                <a:t>自由、平等、公正、法治</a:t>
              </a:r>
              <a:endParaRPr lang="zh-CN" altLang="en-US">
                <a:latin typeface="微软雅黑" pitchFamily="34" charset="-122"/>
              </a:endParaRPr>
            </a:p>
          </p:txBody>
        </p:sp>
        <p:sp>
          <p:nvSpPr>
            <p:cNvPr id="27" name="Oval 26"/>
            <p:cNvSpPr>
              <a:spLocks noChangeArrowheads="1"/>
            </p:cNvSpPr>
            <p:nvPr/>
          </p:nvSpPr>
          <p:spPr bwMode="auto">
            <a:xfrm>
              <a:off x="2285206" y="4529931"/>
              <a:ext cx="609600" cy="609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en-US" altLang="zh-CN">
                  <a:solidFill>
                    <a:schemeClr val="bg1"/>
                  </a:solidFill>
                  <a:latin typeface="微软雅黑" pitchFamily="34" charset="-122"/>
                </a:rPr>
                <a:t>02</a:t>
              </a:r>
            </a:p>
          </p:txBody>
        </p:sp>
      </p:grpSp>
      <p:grpSp>
        <p:nvGrpSpPr>
          <p:cNvPr id="28" name="组合 39"/>
          <p:cNvGrpSpPr>
            <a:grpSpLocks/>
          </p:cNvGrpSpPr>
          <p:nvPr/>
        </p:nvGrpSpPr>
        <p:grpSpPr bwMode="auto">
          <a:xfrm>
            <a:off x="2741613" y="5339680"/>
            <a:ext cx="4870450" cy="609600"/>
            <a:chOff x="2742406" y="5291931"/>
            <a:chExt cx="4869329" cy="609600"/>
          </a:xfrm>
        </p:grpSpPr>
        <p:sp>
          <p:nvSpPr>
            <p:cNvPr id="29" name="Rectangle 24"/>
            <p:cNvSpPr>
              <a:spLocks noChangeArrowheads="1"/>
            </p:cNvSpPr>
            <p:nvPr/>
          </p:nvSpPr>
          <p:spPr bwMode="auto">
            <a:xfrm>
              <a:off x="3656806" y="5388982"/>
              <a:ext cx="39549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t>公民：</a:t>
              </a:r>
              <a:r>
                <a:rPr lang="zh-CN" altLang="en-US">
                  <a:solidFill>
                    <a:srgbClr val="FF0000"/>
                  </a:solidFill>
                </a:rPr>
                <a:t>爱国、敬业、诚信、友善</a:t>
              </a:r>
              <a:endParaRPr lang="zh-CN" altLang="en-US">
                <a:latin typeface="微软雅黑" pitchFamily="34" charset="-122"/>
              </a:endParaRPr>
            </a:p>
          </p:txBody>
        </p:sp>
        <p:sp>
          <p:nvSpPr>
            <p:cNvPr id="30" name="Oval 27"/>
            <p:cNvSpPr>
              <a:spLocks noChangeArrowheads="1"/>
            </p:cNvSpPr>
            <p:nvPr/>
          </p:nvSpPr>
          <p:spPr bwMode="auto">
            <a:xfrm>
              <a:off x="2742406" y="5291931"/>
              <a:ext cx="609600" cy="60960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en-US" altLang="zh-CN">
                  <a:solidFill>
                    <a:schemeClr val="bg1"/>
                  </a:solidFill>
                  <a:latin typeface="微软雅黑" pitchFamily="34" charset="-122"/>
                </a:rPr>
                <a:t>03</a:t>
              </a:r>
            </a:p>
          </p:txBody>
        </p:sp>
      </p:grpSp>
    </p:spTree>
    <p:extLst>
      <p:ext uri="{BB962C8B-B14F-4D97-AF65-F5344CB8AC3E}">
        <p14:creationId xmlns:p14="http://schemas.microsoft.com/office/powerpoint/2010/main" val="72199766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3501009"/>
            <a:ext cx="9144000" cy="335699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47" name="矩形 10"/>
          <p:cNvSpPr>
            <a:spLocks noChangeArrowheads="1"/>
          </p:cNvSpPr>
          <p:nvPr/>
        </p:nvSpPr>
        <p:spPr bwMode="auto">
          <a:xfrm>
            <a:off x="913329" y="3928154"/>
            <a:ext cx="302928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dirty="0" smtClean="0">
                <a:solidFill>
                  <a:schemeClr val="bg1">
                    <a:lumMod val="85000"/>
                  </a:schemeClr>
                </a:solidFill>
              </a:rPr>
              <a:t>1.   </a:t>
            </a:r>
            <a:r>
              <a:rPr lang="zh-CN" altLang="en-US" b="0" dirty="0" smtClean="0">
                <a:solidFill>
                  <a:schemeClr val="bg1">
                    <a:lumMod val="85000"/>
                  </a:schemeClr>
                </a:solidFill>
              </a:rPr>
              <a:t>学习</a:t>
            </a:r>
            <a:r>
              <a:rPr lang="zh-CN" altLang="en-US" b="0" dirty="0">
                <a:solidFill>
                  <a:schemeClr val="bg1">
                    <a:lumMod val="85000"/>
                  </a:schemeClr>
                </a:solidFill>
              </a:rPr>
              <a:t>共产党党章党规</a:t>
            </a:r>
          </a:p>
        </p:txBody>
      </p:sp>
      <p:sp>
        <p:nvSpPr>
          <p:cNvPr id="10248" name="矩形 13"/>
          <p:cNvSpPr>
            <a:spLocks noChangeArrowheads="1"/>
          </p:cNvSpPr>
          <p:nvPr/>
        </p:nvSpPr>
        <p:spPr bwMode="auto">
          <a:xfrm>
            <a:off x="913329" y="5604166"/>
            <a:ext cx="542096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b="0" dirty="0" smtClean="0">
                <a:solidFill>
                  <a:schemeClr val="bg1">
                    <a:lumMod val="85000"/>
                  </a:schemeClr>
                </a:solidFill>
              </a:rPr>
              <a:t>2.   </a:t>
            </a:r>
            <a:r>
              <a:rPr lang="zh-CN" altLang="en-US" b="0" dirty="0" smtClean="0">
                <a:solidFill>
                  <a:schemeClr val="bg1">
                    <a:lumMod val="85000"/>
                  </a:schemeClr>
                </a:solidFill>
              </a:rPr>
              <a:t>学习</a:t>
            </a:r>
            <a:r>
              <a:rPr lang="zh-CN" altLang="en-US" b="0" dirty="0">
                <a:solidFill>
                  <a:schemeClr val="bg1">
                    <a:lumMod val="85000"/>
                  </a:schemeClr>
                </a:solidFill>
              </a:rPr>
              <a:t>贯彻习近平总书记系列重要讲话精神</a:t>
            </a:r>
          </a:p>
        </p:txBody>
      </p:sp>
      <p:sp>
        <p:nvSpPr>
          <p:cNvPr id="10249" name="矩形 14"/>
          <p:cNvSpPr>
            <a:spLocks noChangeArrowheads="1"/>
          </p:cNvSpPr>
          <p:nvPr/>
        </p:nvSpPr>
        <p:spPr bwMode="auto">
          <a:xfrm>
            <a:off x="913329" y="6061260"/>
            <a:ext cx="1952067"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dirty="0" smtClean="0">
                <a:solidFill>
                  <a:schemeClr val="bg1"/>
                </a:solidFill>
              </a:rPr>
              <a:t>3.   </a:t>
            </a:r>
            <a:r>
              <a:rPr lang="zh-CN" altLang="en-US" dirty="0" smtClean="0">
                <a:solidFill>
                  <a:schemeClr val="bg1"/>
                </a:solidFill>
              </a:rPr>
              <a:t>做</a:t>
            </a:r>
            <a:r>
              <a:rPr lang="zh-CN" altLang="en-US" dirty="0">
                <a:solidFill>
                  <a:schemeClr val="bg1"/>
                </a:solidFill>
              </a:rPr>
              <a:t>合格党员</a:t>
            </a:r>
          </a:p>
        </p:txBody>
      </p:sp>
      <p:grpSp>
        <p:nvGrpSpPr>
          <p:cNvPr id="10250" name="组合 12"/>
          <p:cNvGrpSpPr>
            <a:grpSpLocks/>
          </p:cNvGrpSpPr>
          <p:nvPr/>
        </p:nvGrpSpPr>
        <p:grpSpPr bwMode="auto">
          <a:xfrm>
            <a:off x="1256273" y="4431271"/>
            <a:ext cx="6286177" cy="343185"/>
            <a:chOff x="1675606" y="4355200"/>
            <a:chExt cx="8379639" cy="342234"/>
          </a:xfrm>
        </p:grpSpPr>
        <p:pic>
          <p:nvPicPr>
            <p:cNvPr id="10260"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矩形 11"/>
            <p:cNvSpPr>
              <a:spLocks noChangeArrowheads="1"/>
            </p:cNvSpPr>
            <p:nvPr/>
          </p:nvSpPr>
          <p:spPr bwMode="auto">
            <a:xfrm>
              <a:off x="2056606" y="4355200"/>
              <a:ext cx="7998639" cy="32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lumMod val="85000"/>
                    </a:schemeClr>
                  </a:solidFill>
                </a:rPr>
                <a:t>中国共产党章程（中国共产党第十八次全国代表大会通过，</a:t>
              </a:r>
              <a:r>
                <a:rPr lang="en-US" altLang="zh-CN" sz="1500" b="0" dirty="0">
                  <a:solidFill>
                    <a:schemeClr val="bg1">
                      <a:lumMod val="85000"/>
                    </a:schemeClr>
                  </a:solidFill>
                </a:rPr>
                <a:t>2012</a:t>
              </a:r>
              <a:r>
                <a:rPr lang="zh-CN" altLang="en-US" sz="1500" b="0" dirty="0">
                  <a:solidFill>
                    <a:schemeClr val="bg1">
                      <a:lumMod val="85000"/>
                    </a:schemeClr>
                  </a:solidFill>
                </a:rPr>
                <a:t>版）</a:t>
              </a:r>
            </a:p>
          </p:txBody>
        </p:sp>
      </p:grpSp>
      <p:grpSp>
        <p:nvGrpSpPr>
          <p:cNvPr id="10251" name="组合 15"/>
          <p:cNvGrpSpPr>
            <a:grpSpLocks/>
          </p:cNvGrpSpPr>
          <p:nvPr/>
        </p:nvGrpSpPr>
        <p:grpSpPr bwMode="auto">
          <a:xfrm>
            <a:off x="1256273" y="4805838"/>
            <a:ext cx="2586464" cy="341715"/>
            <a:chOff x="1675606" y="4355197"/>
            <a:chExt cx="3447604" cy="342237"/>
          </a:xfrm>
        </p:grpSpPr>
        <p:pic>
          <p:nvPicPr>
            <p:cNvPr id="10258"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矩形 17"/>
            <p:cNvSpPr>
              <a:spLocks noChangeArrowheads="1"/>
            </p:cNvSpPr>
            <p:nvPr/>
          </p:nvSpPr>
          <p:spPr bwMode="auto">
            <a:xfrm>
              <a:off x="2056606" y="4355197"/>
              <a:ext cx="3066604" cy="3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lumMod val="85000"/>
                    </a:schemeClr>
                  </a:solidFill>
                </a:rPr>
                <a:t>中国共产党廉洁自律准则</a:t>
              </a:r>
            </a:p>
          </p:txBody>
        </p:sp>
      </p:grpSp>
      <p:grpSp>
        <p:nvGrpSpPr>
          <p:cNvPr id="10252" name="组合 15"/>
          <p:cNvGrpSpPr>
            <a:grpSpLocks/>
          </p:cNvGrpSpPr>
          <p:nvPr/>
        </p:nvGrpSpPr>
        <p:grpSpPr bwMode="auto">
          <a:xfrm>
            <a:off x="1256273" y="5181982"/>
            <a:ext cx="2586464" cy="340250"/>
            <a:chOff x="1675606" y="4355195"/>
            <a:chExt cx="3447604" cy="342239"/>
          </a:xfrm>
        </p:grpSpPr>
        <p:pic>
          <p:nvPicPr>
            <p:cNvPr id="10256"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矩形 17"/>
            <p:cNvSpPr>
              <a:spLocks noChangeArrowheads="1"/>
            </p:cNvSpPr>
            <p:nvPr/>
          </p:nvSpPr>
          <p:spPr bwMode="auto">
            <a:xfrm>
              <a:off x="2056606" y="4355195"/>
              <a:ext cx="306660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a:solidFill>
                    <a:schemeClr val="bg1">
                      <a:lumMod val="85000"/>
                    </a:schemeClr>
                  </a:solidFill>
                </a:rPr>
                <a:t>中国共产党纪律处分条例</a:t>
              </a:r>
            </a:p>
          </p:txBody>
        </p:sp>
      </p:grpSp>
      <p:grpSp>
        <p:nvGrpSpPr>
          <p:cNvPr id="10253" name="组合 20"/>
          <p:cNvGrpSpPr>
            <a:grpSpLocks/>
          </p:cNvGrpSpPr>
          <p:nvPr/>
        </p:nvGrpSpPr>
        <p:grpSpPr bwMode="auto">
          <a:xfrm>
            <a:off x="7829379" y="4181992"/>
            <a:ext cx="628732" cy="2133106"/>
            <a:chOff x="10438606" y="4182167"/>
            <a:chExt cx="838200" cy="2133600"/>
          </a:xfrm>
        </p:grpSpPr>
        <p:sp>
          <p:nvSpPr>
            <p:cNvPr id="10254" name="圆角矩形 18"/>
            <p:cNvSpPr>
              <a:spLocks noChangeArrowheads="1"/>
            </p:cNvSpPr>
            <p:nvPr/>
          </p:nvSpPr>
          <p:spPr bwMode="auto">
            <a:xfrm>
              <a:off x="10438606" y="4182167"/>
              <a:ext cx="838200" cy="2133600"/>
            </a:xfrm>
            <a:prstGeom prst="roundRect">
              <a:avLst>
                <a:gd name="adj" fmla="val 9847"/>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55" name="TextBox 19"/>
            <p:cNvSpPr txBox="1">
              <a:spLocks noChangeArrowheads="1"/>
            </p:cNvSpPr>
            <p:nvPr/>
          </p:nvSpPr>
          <p:spPr bwMode="auto">
            <a:xfrm>
              <a:off x="10613346" y="4719985"/>
              <a:ext cx="488722"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700" b="0" kern="1900" spc="100" dirty="0" smtClean="0">
                  <a:solidFill>
                    <a:schemeClr val="bg1"/>
                  </a:solidFill>
                </a:rPr>
                <a:t>目</a:t>
              </a:r>
              <a:endParaRPr lang="en-US" altLang="zh-CN" sz="2700" b="0" kern="1900" spc="100" dirty="0" smtClean="0">
                <a:solidFill>
                  <a:schemeClr val="bg1"/>
                </a:solidFill>
              </a:endParaRPr>
            </a:p>
            <a:p>
              <a:pPr algn="ctr" eaLnBrk="1" hangingPunct="1"/>
              <a:endParaRPr lang="en-US" altLang="zh-CN" sz="800" b="0" kern="1900" spc="100" dirty="0">
                <a:solidFill>
                  <a:schemeClr val="bg1"/>
                </a:solidFill>
              </a:endParaRPr>
            </a:p>
            <a:p>
              <a:pPr algn="ctr" eaLnBrk="1" hangingPunct="1"/>
              <a:r>
                <a:rPr lang="zh-CN" altLang="en-US" sz="2700" b="0" kern="1900" spc="100" dirty="0" smtClean="0">
                  <a:solidFill>
                    <a:schemeClr val="bg1"/>
                  </a:solidFill>
                </a:rPr>
                <a:t>录</a:t>
              </a:r>
              <a:endParaRPr lang="zh-CN" altLang="en-US" sz="2700" b="0" kern="1900" spc="100" dirty="0">
                <a:solidFill>
                  <a:schemeClr val="bg1"/>
                </a:solidFill>
              </a:endParaRPr>
            </a:p>
          </p:txBody>
        </p:sp>
      </p:grpSp>
      <p:sp>
        <p:nvSpPr>
          <p:cNvPr id="24" name="Rectangle 10"/>
          <p:cNvSpPr>
            <a:spLocks noChangeArrowheads="1"/>
          </p:cNvSpPr>
          <p:nvPr/>
        </p:nvSpPr>
        <p:spPr bwMode="auto">
          <a:xfrm>
            <a:off x="513227" y="2420888"/>
            <a:ext cx="4233139" cy="84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5000" b="0" spc="300" dirty="0">
                <a:solidFill>
                  <a:srgbClr val="FF0000"/>
                </a:solidFill>
                <a:latin typeface="微软雅黑" panose="020B0503020204020204" pitchFamily="34" charset="-122"/>
              </a:rPr>
              <a:t>“</a:t>
            </a:r>
            <a:r>
              <a:rPr lang="zh-CN" altLang="en-US" sz="5000" spc="300" dirty="0">
                <a:solidFill>
                  <a:srgbClr val="FF0000"/>
                </a:solidFill>
                <a:latin typeface="微软雅黑" panose="020B0503020204020204" pitchFamily="34" charset="-122"/>
              </a:rPr>
              <a:t>两学一做</a:t>
            </a:r>
            <a:r>
              <a:rPr lang="zh-CN" altLang="en-US" sz="5000" b="0" spc="300" dirty="0">
                <a:solidFill>
                  <a:srgbClr val="FF0000"/>
                </a:solidFill>
                <a:latin typeface="微软雅黑" panose="020B0503020204020204" pitchFamily="34" charset="-122"/>
              </a:rPr>
              <a:t>”</a:t>
            </a:r>
          </a:p>
        </p:txBody>
      </p:sp>
      <p:sp>
        <p:nvSpPr>
          <p:cNvPr id="25" name="Rectangle 10"/>
          <p:cNvSpPr>
            <a:spLocks noChangeArrowheads="1"/>
          </p:cNvSpPr>
          <p:nvPr/>
        </p:nvSpPr>
        <p:spPr bwMode="auto">
          <a:xfrm>
            <a:off x="4230866" y="2761712"/>
            <a:ext cx="2232592"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spc="300" dirty="0">
                <a:solidFill>
                  <a:srgbClr val="FF0000"/>
                </a:solidFill>
                <a:latin typeface="微软雅黑" panose="020B0503020204020204" pitchFamily="34" charset="-122"/>
              </a:rPr>
              <a:t>学习教育活动</a:t>
            </a:r>
          </a:p>
        </p:txBody>
      </p:sp>
      <p:pic>
        <p:nvPicPr>
          <p:cNvPr id="26" name="Picture 15"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58"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1"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8"/>
          <p:cNvGrpSpPr>
            <a:grpSpLocks/>
          </p:cNvGrpSpPr>
          <p:nvPr/>
        </p:nvGrpSpPr>
        <p:grpSpPr bwMode="auto">
          <a:xfrm>
            <a:off x="630811" y="3857195"/>
            <a:ext cx="587556" cy="562404"/>
            <a:chOff x="1218406" y="3963194"/>
            <a:chExt cx="381000" cy="381000"/>
          </a:xfrm>
        </p:grpSpPr>
        <p:sp>
          <p:nvSpPr>
            <p:cNvPr id="23" name="椭圆 21"/>
            <p:cNvSpPr>
              <a:spLocks noChangeArrowheads="1"/>
            </p:cNvSpPr>
            <p:nvPr/>
          </p:nvSpPr>
          <p:spPr bwMode="auto">
            <a:xfrm>
              <a:off x="1218406" y="3963194"/>
              <a:ext cx="381000" cy="3810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28" name="Picture 4" descr="d:\我的文档\桌面\tick-红色.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340" y="40181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8"/>
          <p:cNvGrpSpPr>
            <a:grpSpLocks/>
          </p:cNvGrpSpPr>
          <p:nvPr/>
        </p:nvGrpSpPr>
        <p:grpSpPr bwMode="auto">
          <a:xfrm>
            <a:off x="630810" y="5511642"/>
            <a:ext cx="587556" cy="562404"/>
            <a:chOff x="1218406" y="3963194"/>
            <a:chExt cx="381000" cy="381000"/>
          </a:xfrm>
        </p:grpSpPr>
        <p:sp>
          <p:nvSpPr>
            <p:cNvPr id="30" name="椭圆 21"/>
            <p:cNvSpPr>
              <a:spLocks noChangeArrowheads="1"/>
            </p:cNvSpPr>
            <p:nvPr/>
          </p:nvSpPr>
          <p:spPr bwMode="auto">
            <a:xfrm>
              <a:off x="1218406" y="3963194"/>
              <a:ext cx="381000" cy="3810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31" name="Picture 4" descr="d:\我的文档\桌面\tick-红色.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340" y="401812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431625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6369597" y="4680048"/>
            <a:ext cx="720080" cy="765176"/>
            <a:chOff x="7596336" y="2852936"/>
            <a:chExt cx="720080" cy="765176"/>
          </a:xfrm>
        </p:grpSpPr>
        <p:sp>
          <p:nvSpPr>
            <p:cNvPr id="46" name="矩形 45"/>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47" name="直接连接符 46"/>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4999" y="3167880"/>
            <a:ext cx="720080" cy="765176"/>
            <a:chOff x="7596336" y="2852936"/>
            <a:chExt cx="720080" cy="765176"/>
          </a:xfrm>
        </p:grpSpPr>
        <p:sp>
          <p:nvSpPr>
            <p:cNvPr id="26" name="矩形 25"/>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27" name="直接连接符 26"/>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4905374" y="4680048"/>
            <a:ext cx="720080" cy="765176"/>
            <a:chOff x="7596336" y="2852936"/>
            <a:chExt cx="720080" cy="765176"/>
          </a:xfrm>
        </p:grpSpPr>
        <p:sp>
          <p:nvSpPr>
            <p:cNvPr id="42" name="矩形 41"/>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43" name="直接连接符 42"/>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863058" y="3167880"/>
            <a:ext cx="720080" cy="765176"/>
            <a:chOff x="7596336" y="2852936"/>
            <a:chExt cx="720080" cy="765176"/>
          </a:xfrm>
        </p:grpSpPr>
        <p:sp>
          <p:nvSpPr>
            <p:cNvPr id="22" name="矩形 21"/>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23" name="直接连接符 22"/>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2863058" y="4680048"/>
            <a:ext cx="720080" cy="765176"/>
            <a:chOff x="7596336" y="2852936"/>
            <a:chExt cx="720080" cy="765176"/>
          </a:xfrm>
        </p:grpSpPr>
        <p:sp>
          <p:nvSpPr>
            <p:cNvPr id="38" name="矩形 37"/>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39" name="直接连接符 38"/>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1413273" y="4678085"/>
            <a:ext cx="720080" cy="765176"/>
            <a:chOff x="7596336" y="2852936"/>
            <a:chExt cx="720080" cy="765176"/>
          </a:xfrm>
        </p:grpSpPr>
        <p:sp>
          <p:nvSpPr>
            <p:cNvPr id="34" name="矩形 33"/>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35" name="直接连接符 34"/>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340722" y="3167880"/>
            <a:ext cx="720080" cy="765176"/>
            <a:chOff x="7596336" y="2852936"/>
            <a:chExt cx="720080" cy="765176"/>
          </a:xfrm>
        </p:grpSpPr>
        <p:sp>
          <p:nvSpPr>
            <p:cNvPr id="30" name="矩形 29"/>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31" name="直接连接符 30"/>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413273" y="3165917"/>
            <a:ext cx="720080" cy="765176"/>
            <a:chOff x="7596336" y="2852936"/>
            <a:chExt cx="720080" cy="765176"/>
          </a:xfrm>
        </p:grpSpPr>
        <p:sp>
          <p:nvSpPr>
            <p:cNvPr id="2" name="矩形 1"/>
            <p:cNvSpPr/>
            <p:nvPr/>
          </p:nvSpPr>
          <p:spPr>
            <a:xfrm>
              <a:off x="7596336" y="2852936"/>
              <a:ext cx="720080" cy="765176"/>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85000"/>
                  </a:schemeClr>
                </a:solidFill>
              </a:endParaRPr>
            </a:p>
          </p:txBody>
        </p:sp>
        <p:cxnSp>
          <p:nvCxnSpPr>
            <p:cNvPr id="4" name="直接连接符 3"/>
            <p:cNvCxnSpPr/>
            <p:nvPr/>
          </p:nvCxnSpPr>
          <p:spPr>
            <a:xfrm>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596336" y="2852936"/>
              <a:ext cx="720080" cy="765176"/>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890"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37891" name="矩形 38"/>
          <p:cNvSpPr>
            <a:spLocks noChangeArrowheads="1"/>
          </p:cNvSpPr>
          <p:nvPr/>
        </p:nvSpPr>
        <p:spPr bwMode="auto">
          <a:xfrm>
            <a:off x="835927" y="684055"/>
            <a:ext cx="1359809"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dirty="0">
              <a:solidFill>
                <a:srgbClr val="FFFFFF"/>
              </a:solidFill>
              <a:latin typeface="微软雅黑" pitchFamily="34" charset="-122"/>
            </a:endParaRPr>
          </a:p>
        </p:txBody>
      </p:sp>
      <p:sp>
        <p:nvSpPr>
          <p:cNvPr id="37892" name="Rectangle 18"/>
          <p:cNvSpPr>
            <a:spLocks noChangeArrowheads="1"/>
          </p:cNvSpPr>
          <p:nvPr/>
        </p:nvSpPr>
        <p:spPr bwMode="auto">
          <a:xfrm>
            <a:off x="1038975" y="735829"/>
            <a:ext cx="1084753"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合格党员</a:t>
            </a:r>
            <a:endParaRPr lang="zh-CN" altLang="en-US" sz="2800" dirty="0">
              <a:solidFill>
                <a:schemeClr val="bg1"/>
              </a:solidFill>
              <a:latin typeface="微软雅黑" pitchFamily="34" charset="-122"/>
            </a:endParaRPr>
          </a:p>
        </p:txBody>
      </p:sp>
      <p:sp>
        <p:nvSpPr>
          <p:cNvPr id="37893" name="矩形 30"/>
          <p:cNvSpPr>
            <a:spLocks noChangeArrowheads="1"/>
          </p:cNvSpPr>
          <p:nvPr/>
        </p:nvSpPr>
        <p:spPr bwMode="auto">
          <a:xfrm>
            <a:off x="2411760" y="991959"/>
            <a:ext cx="477174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时刻以一名合格党员的标准严格要求自己</a:t>
            </a:r>
            <a:endParaRPr lang="zh-CN" altLang="en-US" sz="2000" dirty="0">
              <a:solidFill>
                <a:srgbClr val="FF0000"/>
              </a:solidFill>
            </a:endParaRPr>
          </a:p>
        </p:txBody>
      </p:sp>
      <p:sp>
        <p:nvSpPr>
          <p:cNvPr id="37894" name="矩形 38"/>
          <p:cNvSpPr>
            <a:spLocks noChangeArrowheads="1"/>
          </p:cNvSpPr>
          <p:nvPr/>
        </p:nvSpPr>
        <p:spPr bwMode="auto">
          <a:xfrm>
            <a:off x="2195736" y="684055"/>
            <a:ext cx="5919430"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37895" name="组合 11"/>
          <p:cNvGrpSpPr>
            <a:grpSpLocks/>
          </p:cNvGrpSpPr>
          <p:nvPr/>
        </p:nvGrpSpPr>
        <p:grpSpPr bwMode="auto">
          <a:xfrm>
            <a:off x="970487" y="2175961"/>
            <a:ext cx="4341409" cy="415498"/>
            <a:chOff x="1294606" y="2176096"/>
            <a:chExt cx="5785669" cy="415167"/>
          </a:xfrm>
        </p:grpSpPr>
        <p:sp>
          <p:nvSpPr>
            <p:cNvPr id="37900" name="矩形 9"/>
            <p:cNvSpPr>
              <a:spLocks noChangeArrowheads="1"/>
            </p:cNvSpPr>
            <p:nvPr/>
          </p:nvSpPr>
          <p:spPr bwMode="auto">
            <a:xfrm>
              <a:off x="1429400" y="2176096"/>
              <a:ext cx="5650875"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dirty="0">
                  <a:solidFill>
                    <a:srgbClr val="FF0000"/>
                  </a:solidFill>
                </a:rPr>
                <a:t>合格党员的</a:t>
              </a:r>
              <a:r>
                <a:rPr lang="zh-CN" altLang="en-US" dirty="0" smtClean="0">
                  <a:solidFill>
                    <a:srgbClr val="FF0000"/>
                  </a:solidFill>
                </a:rPr>
                <a:t>标准 </a:t>
              </a:r>
              <a:r>
                <a:rPr lang="en-US" altLang="zh-CN" dirty="0" smtClean="0">
                  <a:solidFill>
                    <a:srgbClr val="FF0000"/>
                  </a:solidFill>
                </a:rPr>
                <a:t>—— “</a:t>
              </a:r>
              <a:r>
                <a:rPr lang="zh-CN" altLang="en-US" dirty="0">
                  <a:solidFill>
                    <a:srgbClr val="FF0000"/>
                  </a:solidFill>
                </a:rPr>
                <a:t>四讲四有”</a:t>
              </a:r>
            </a:p>
          </p:txBody>
        </p:sp>
        <p:sp>
          <p:nvSpPr>
            <p:cNvPr id="37901"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37896" name="矩形 19"/>
          <p:cNvSpPr>
            <a:spLocks noChangeArrowheads="1"/>
          </p:cNvSpPr>
          <p:nvPr/>
        </p:nvSpPr>
        <p:spPr bwMode="auto">
          <a:xfrm>
            <a:off x="1482658" y="3223984"/>
            <a:ext cx="2830512" cy="6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600" dirty="0" smtClean="0">
                <a:solidFill>
                  <a:srgbClr val="FF0000"/>
                </a:solidFill>
              </a:rPr>
              <a:t>讲 </a:t>
            </a:r>
            <a:r>
              <a:rPr lang="zh-CN" altLang="en-US" sz="2700" dirty="0" smtClean="0">
                <a:solidFill>
                  <a:srgbClr val="FF0000"/>
                </a:solidFill>
              </a:rPr>
              <a:t> </a:t>
            </a:r>
            <a:r>
              <a:rPr lang="zh-CN" altLang="en-US" dirty="0" smtClean="0"/>
              <a:t>政治   </a:t>
            </a:r>
            <a:r>
              <a:rPr lang="zh-CN" altLang="en-US" sz="3600" dirty="0" smtClean="0">
                <a:solidFill>
                  <a:srgbClr val="FF0000"/>
                </a:solidFill>
              </a:rPr>
              <a:t>有 </a:t>
            </a:r>
            <a:r>
              <a:rPr lang="zh-CN" altLang="en-US" sz="2700" dirty="0" smtClean="0">
                <a:solidFill>
                  <a:srgbClr val="FF0000"/>
                </a:solidFill>
              </a:rPr>
              <a:t> </a:t>
            </a:r>
            <a:r>
              <a:rPr lang="zh-CN" altLang="en-US" dirty="0" smtClean="0"/>
              <a:t>信念</a:t>
            </a:r>
            <a:endParaRPr lang="zh-CN" altLang="en-US" dirty="0"/>
          </a:p>
        </p:txBody>
      </p:sp>
      <p:sp>
        <p:nvSpPr>
          <p:cNvPr id="37897" name="矩形 20"/>
          <p:cNvSpPr>
            <a:spLocks noChangeArrowheads="1"/>
          </p:cNvSpPr>
          <p:nvPr/>
        </p:nvSpPr>
        <p:spPr bwMode="auto">
          <a:xfrm>
            <a:off x="4959279" y="3223984"/>
            <a:ext cx="2830512" cy="6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600" dirty="0" smtClean="0">
                <a:solidFill>
                  <a:srgbClr val="FF0000"/>
                </a:solidFill>
              </a:rPr>
              <a:t>讲 </a:t>
            </a:r>
            <a:r>
              <a:rPr lang="zh-CN" altLang="en-US" sz="2700" dirty="0" smtClean="0">
                <a:solidFill>
                  <a:srgbClr val="FF0000"/>
                </a:solidFill>
              </a:rPr>
              <a:t> </a:t>
            </a:r>
            <a:r>
              <a:rPr lang="zh-CN" altLang="en-US" dirty="0" smtClean="0"/>
              <a:t>规矩   </a:t>
            </a:r>
            <a:r>
              <a:rPr lang="zh-CN" altLang="en-US" sz="3600" dirty="0" smtClean="0">
                <a:solidFill>
                  <a:srgbClr val="FF0000"/>
                </a:solidFill>
              </a:rPr>
              <a:t>有 </a:t>
            </a:r>
            <a:r>
              <a:rPr lang="zh-CN" altLang="en-US" sz="2700" dirty="0" smtClean="0">
                <a:solidFill>
                  <a:srgbClr val="FF0000"/>
                </a:solidFill>
              </a:rPr>
              <a:t> </a:t>
            </a:r>
            <a:r>
              <a:rPr lang="zh-CN" altLang="en-US" dirty="0" smtClean="0"/>
              <a:t>纪律</a:t>
            </a:r>
            <a:endParaRPr lang="zh-CN" altLang="en-US" dirty="0"/>
          </a:p>
        </p:txBody>
      </p:sp>
      <p:sp>
        <p:nvSpPr>
          <p:cNvPr id="37898" name="矩形 21"/>
          <p:cNvSpPr>
            <a:spLocks noChangeArrowheads="1"/>
          </p:cNvSpPr>
          <p:nvPr/>
        </p:nvSpPr>
        <p:spPr bwMode="auto">
          <a:xfrm>
            <a:off x="1482658" y="4747631"/>
            <a:ext cx="2798452" cy="6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600" dirty="0" smtClean="0">
                <a:solidFill>
                  <a:srgbClr val="FF0000"/>
                </a:solidFill>
              </a:rPr>
              <a:t>讲</a:t>
            </a:r>
            <a:r>
              <a:rPr lang="zh-CN" altLang="en-US" sz="2700" dirty="0" smtClean="0">
                <a:solidFill>
                  <a:srgbClr val="FF0000"/>
                </a:solidFill>
              </a:rPr>
              <a:t>  </a:t>
            </a:r>
            <a:r>
              <a:rPr lang="zh-CN" altLang="en-US" dirty="0" smtClean="0"/>
              <a:t>道德   </a:t>
            </a:r>
            <a:r>
              <a:rPr lang="zh-CN" altLang="en-US" sz="3600" dirty="0" smtClean="0">
                <a:solidFill>
                  <a:srgbClr val="FF0000"/>
                </a:solidFill>
              </a:rPr>
              <a:t>有 </a:t>
            </a:r>
            <a:r>
              <a:rPr lang="zh-CN" altLang="en-US" sz="2700" dirty="0" smtClean="0">
                <a:solidFill>
                  <a:srgbClr val="FF0000"/>
                </a:solidFill>
              </a:rPr>
              <a:t> </a:t>
            </a:r>
            <a:r>
              <a:rPr lang="zh-CN" altLang="en-US" dirty="0" smtClean="0"/>
              <a:t>品行</a:t>
            </a:r>
            <a:endParaRPr lang="zh-CN" altLang="en-US" dirty="0"/>
          </a:p>
        </p:txBody>
      </p:sp>
      <p:sp>
        <p:nvSpPr>
          <p:cNvPr id="37899" name="矩形 23"/>
          <p:cNvSpPr>
            <a:spLocks noChangeArrowheads="1"/>
          </p:cNvSpPr>
          <p:nvPr/>
        </p:nvSpPr>
        <p:spPr bwMode="auto">
          <a:xfrm>
            <a:off x="4959279" y="4747631"/>
            <a:ext cx="2925089" cy="63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3600" dirty="0" smtClean="0">
                <a:solidFill>
                  <a:srgbClr val="FF0000"/>
                </a:solidFill>
              </a:rPr>
              <a:t>讲</a:t>
            </a:r>
            <a:r>
              <a:rPr lang="zh-CN" altLang="en-US" sz="2700" dirty="0" smtClean="0">
                <a:solidFill>
                  <a:srgbClr val="FF0000"/>
                </a:solidFill>
              </a:rPr>
              <a:t>  </a:t>
            </a:r>
            <a:r>
              <a:rPr lang="zh-CN" altLang="en-US" dirty="0" smtClean="0"/>
              <a:t>奉献</a:t>
            </a:r>
            <a:r>
              <a:rPr lang="zh-CN" altLang="en-US" sz="2700" dirty="0" smtClean="0">
                <a:solidFill>
                  <a:srgbClr val="FF0000"/>
                </a:solidFill>
              </a:rPr>
              <a:t>   </a:t>
            </a:r>
            <a:r>
              <a:rPr lang="zh-CN" altLang="en-US" sz="3600" dirty="0" smtClean="0">
                <a:solidFill>
                  <a:srgbClr val="FF0000"/>
                </a:solidFill>
              </a:rPr>
              <a:t>有</a:t>
            </a:r>
            <a:r>
              <a:rPr lang="zh-CN" altLang="en-US" sz="2700" dirty="0" smtClean="0">
                <a:solidFill>
                  <a:srgbClr val="FF0000"/>
                </a:solidFill>
              </a:rPr>
              <a:t>  </a:t>
            </a:r>
            <a:r>
              <a:rPr lang="zh-CN" altLang="en-US" dirty="0" smtClean="0"/>
              <a:t>作为</a:t>
            </a:r>
            <a:endParaRPr lang="zh-CN" altLang="en-US" dirty="0"/>
          </a:p>
        </p:txBody>
      </p:sp>
      <p:sp>
        <p:nvSpPr>
          <p:cNvPr id="14" name="TextBox 13"/>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做</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76745118"/>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71959"/>
            <a:ext cx="241958" cy="406535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3707904" y="1165225"/>
            <a:ext cx="7083425" cy="5692775"/>
          </a:xfrm>
          <a:custGeom>
            <a:avLst/>
            <a:gdLst>
              <a:gd name="connsiteX0" fmla="*/ 7082117 w 7082118"/>
              <a:gd name="connsiteY0" fmla="*/ 3541022 h 5692590"/>
              <a:gd name="connsiteX1" fmla="*/ 7082118 w 7082118"/>
              <a:gd name="connsiteY1" fmla="*/ 3541059 h 5692590"/>
              <a:gd name="connsiteX2" fmla="*/ 7082117 w 7082118"/>
              <a:gd name="connsiteY2" fmla="*/ 3541097 h 5692590"/>
              <a:gd name="connsiteX3" fmla="*/ 3541059 w 7082118"/>
              <a:gd name="connsiteY3" fmla="*/ 0 h 5692590"/>
              <a:gd name="connsiteX4" fmla="*/ 5228938 w 7082118"/>
              <a:gd name="connsiteY4" fmla="*/ 427387 h 5692590"/>
              <a:gd name="connsiteX5" fmla="*/ 5438082 w 7082118"/>
              <a:gd name="connsiteY5" fmla="*/ 554445 h 5692590"/>
              <a:gd name="connsiteX6" fmla="*/ 5438082 w 7082118"/>
              <a:gd name="connsiteY6" fmla="*/ 5692590 h 5692590"/>
              <a:gd name="connsiteX7" fmla="*/ 733146 w 7082118"/>
              <a:gd name="connsiteY7" fmla="*/ 5692590 h 5692590"/>
              <a:gd name="connsiteX8" fmla="*/ 604758 w 7082118"/>
              <a:gd name="connsiteY8" fmla="*/ 5520899 h 5692590"/>
              <a:gd name="connsiteX9" fmla="*/ 0 w 7082118"/>
              <a:gd name="connsiteY9" fmla="*/ 3541059 h 5692590"/>
              <a:gd name="connsiteX10" fmla="*/ 3541059 w 7082118"/>
              <a:gd name="connsiteY10" fmla="*/ 0 h 569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8" h="5692590">
                <a:moveTo>
                  <a:pt x="7082117" y="3541022"/>
                </a:moveTo>
                <a:lnTo>
                  <a:pt x="7082118" y="3541059"/>
                </a:lnTo>
                <a:lnTo>
                  <a:pt x="7082117" y="3541097"/>
                </a:lnTo>
                <a:close/>
                <a:moveTo>
                  <a:pt x="3541059" y="0"/>
                </a:moveTo>
                <a:cubicBezTo>
                  <a:pt x="4152207" y="0"/>
                  <a:pt x="4727194" y="154823"/>
                  <a:pt x="5228938" y="427387"/>
                </a:cubicBezTo>
                <a:lnTo>
                  <a:pt x="5438082" y="554445"/>
                </a:lnTo>
                <a:lnTo>
                  <a:pt x="5438082" y="5692590"/>
                </a:lnTo>
                <a:lnTo>
                  <a:pt x="733146" y="5692590"/>
                </a:lnTo>
                <a:lnTo>
                  <a:pt x="604758" y="5520899"/>
                </a:lnTo>
                <a:cubicBezTo>
                  <a:pt x="222945" y="4955742"/>
                  <a:pt x="0" y="4274437"/>
                  <a:pt x="0" y="3541059"/>
                </a:cubicBezTo>
                <a:cubicBezTo>
                  <a:pt x="0" y="1585386"/>
                  <a:pt x="1585386" y="0"/>
                  <a:pt x="3541059" y="0"/>
                </a:cubicBezTo>
                <a:close/>
              </a:path>
            </a:pathLst>
          </a:custGeom>
          <a:solidFill>
            <a:srgbClr val="DA1F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3" y="2171959"/>
            <a:ext cx="2928383" cy="1959786"/>
          </a:xfrm>
          <a:prstGeom prst="rect">
            <a:avLst/>
          </a:prstGeom>
        </p:spPr>
      </p:pic>
      <p:sp>
        <p:nvSpPr>
          <p:cNvPr id="3891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6" name="矩形 38"/>
          <p:cNvSpPr>
            <a:spLocks noChangeArrowheads="1"/>
          </p:cNvSpPr>
          <p:nvPr/>
        </p:nvSpPr>
        <p:spPr bwMode="auto">
          <a:xfrm>
            <a:off x="835927" y="684055"/>
            <a:ext cx="1359809"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dirty="0">
              <a:solidFill>
                <a:srgbClr val="FFFFFF"/>
              </a:solidFill>
              <a:latin typeface="微软雅黑" pitchFamily="34" charset="-122"/>
            </a:endParaRPr>
          </a:p>
        </p:txBody>
      </p:sp>
      <p:sp>
        <p:nvSpPr>
          <p:cNvPr id="18" name="Rectangle 18"/>
          <p:cNvSpPr>
            <a:spLocks noChangeArrowheads="1"/>
          </p:cNvSpPr>
          <p:nvPr/>
        </p:nvSpPr>
        <p:spPr bwMode="auto">
          <a:xfrm>
            <a:off x="1038975" y="735829"/>
            <a:ext cx="1084753"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合格党员</a:t>
            </a:r>
            <a:endParaRPr lang="zh-CN" altLang="en-US" sz="2800" dirty="0">
              <a:solidFill>
                <a:schemeClr val="bg1"/>
              </a:solidFill>
              <a:latin typeface="微软雅黑" pitchFamily="34" charset="-122"/>
            </a:endParaRPr>
          </a:p>
        </p:txBody>
      </p:sp>
      <p:sp>
        <p:nvSpPr>
          <p:cNvPr id="20" name="矩形 30"/>
          <p:cNvSpPr>
            <a:spLocks noChangeArrowheads="1"/>
          </p:cNvSpPr>
          <p:nvPr/>
        </p:nvSpPr>
        <p:spPr bwMode="auto">
          <a:xfrm>
            <a:off x="2411760" y="991959"/>
            <a:ext cx="295232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结合工作实际</a:t>
            </a:r>
            <a:endParaRPr lang="zh-CN" altLang="en-US" sz="2000" dirty="0">
              <a:solidFill>
                <a:srgbClr val="FF0000"/>
              </a:solidFill>
            </a:endParaRPr>
          </a:p>
        </p:txBody>
      </p:sp>
      <p:sp>
        <p:nvSpPr>
          <p:cNvPr id="21" name="矩形 38"/>
          <p:cNvSpPr>
            <a:spLocks noChangeArrowheads="1"/>
          </p:cNvSpPr>
          <p:nvPr/>
        </p:nvSpPr>
        <p:spPr bwMode="auto">
          <a:xfrm>
            <a:off x="2195736" y="684055"/>
            <a:ext cx="2376264"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2" name="TextBox 21"/>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做</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25" name="任意多边形 24"/>
          <p:cNvSpPr/>
          <p:nvPr/>
        </p:nvSpPr>
        <p:spPr>
          <a:xfrm>
            <a:off x="4276229" y="1733550"/>
            <a:ext cx="4870450" cy="5124450"/>
          </a:xfrm>
          <a:custGeom>
            <a:avLst/>
            <a:gdLst>
              <a:gd name="connsiteX0" fmla="*/ 2973582 w 4870605"/>
              <a:gd name="connsiteY0" fmla="*/ 0 h 5125113"/>
              <a:gd name="connsiteX1" fmla="*/ 4865056 w 4870605"/>
              <a:gd name="connsiteY1" fmla="*/ 679022 h 5125113"/>
              <a:gd name="connsiteX2" fmla="*/ 4870605 w 4870605"/>
              <a:gd name="connsiteY2" fmla="*/ 684065 h 5125113"/>
              <a:gd name="connsiteX3" fmla="*/ 4870605 w 4870605"/>
              <a:gd name="connsiteY3" fmla="*/ 5125113 h 5125113"/>
              <a:gd name="connsiteX4" fmla="*/ 924736 w 4870605"/>
              <a:gd name="connsiteY4" fmla="*/ 5125113 h 5125113"/>
              <a:gd name="connsiteX5" fmla="*/ 870942 w 4870605"/>
              <a:gd name="connsiteY5" fmla="*/ 5076222 h 5125113"/>
              <a:gd name="connsiteX6" fmla="*/ 0 w 4870605"/>
              <a:gd name="connsiteY6" fmla="*/ 2973582 h 5125113"/>
              <a:gd name="connsiteX7" fmla="*/ 2973582 w 4870605"/>
              <a:gd name="connsiteY7" fmla="*/ 0 h 512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605" h="5125113">
                <a:moveTo>
                  <a:pt x="2973582" y="0"/>
                </a:moveTo>
                <a:cubicBezTo>
                  <a:pt x="3692073" y="0"/>
                  <a:pt x="4351046" y="254823"/>
                  <a:pt x="4865056" y="679022"/>
                </a:cubicBezTo>
                <a:lnTo>
                  <a:pt x="4870605" y="684065"/>
                </a:lnTo>
                <a:lnTo>
                  <a:pt x="4870605" y="5125113"/>
                </a:lnTo>
                <a:lnTo>
                  <a:pt x="924736" y="5125113"/>
                </a:lnTo>
                <a:lnTo>
                  <a:pt x="870942" y="5076222"/>
                </a:lnTo>
                <a:cubicBezTo>
                  <a:pt x="332830" y="4538110"/>
                  <a:pt x="0" y="3794714"/>
                  <a:pt x="0" y="2973582"/>
                </a:cubicBezTo>
                <a:cubicBezTo>
                  <a:pt x="0" y="1331318"/>
                  <a:pt x="1331318" y="0"/>
                  <a:pt x="2973582" y="0"/>
                </a:cubicBezTo>
                <a:close/>
              </a:path>
            </a:pathLst>
          </a:custGeom>
          <a:solidFill>
            <a:srgbClr val="DA1F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6" name="矩形 15"/>
          <p:cNvSpPr>
            <a:spLocks noChangeArrowheads="1"/>
          </p:cNvSpPr>
          <p:nvPr/>
        </p:nvSpPr>
        <p:spPr bwMode="auto">
          <a:xfrm>
            <a:off x="5323979" y="4878388"/>
            <a:ext cx="331152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50000"/>
              </a:lnSpc>
            </a:pPr>
            <a:r>
              <a:rPr lang="zh-CN" altLang="en-US" sz="1800" b="0" dirty="0">
                <a:solidFill>
                  <a:schemeClr val="bg1"/>
                </a:solidFill>
                <a:latin typeface="微软雅黑" pitchFamily="34" charset="-122"/>
              </a:rPr>
              <a:t>敢于面对困难，</a:t>
            </a:r>
            <a:r>
              <a:rPr lang="zh-CN" altLang="en-US" sz="1800" b="0" dirty="0" smtClean="0">
                <a:solidFill>
                  <a:schemeClr val="bg1"/>
                </a:solidFill>
                <a:latin typeface="微软雅黑" pitchFamily="34" charset="-122"/>
              </a:rPr>
              <a:t>勇于攻坚</a:t>
            </a:r>
            <a:r>
              <a:rPr lang="zh-CN" altLang="en-US" sz="1800" b="0" dirty="0">
                <a:solidFill>
                  <a:schemeClr val="bg1"/>
                </a:solidFill>
                <a:latin typeface="微软雅黑" pitchFamily="34" charset="-122"/>
              </a:rPr>
              <a:t>克</a:t>
            </a:r>
            <a:r>
              <a:rPr lang="zh-CN" altLang="en-US" sz="1800" b="0" dirty="0" smtClean="0">
                <a:solidFill>
                  <a:schemeClr val="bg1"/>
                </a:solidFill>
                <a:latin typeface="微软雅黑" pitchFamily="34" charset="-122"/>
              </a:rPr>
              <a:t>难</a:t>
            </a:r>
            <a:endParaRPr lang="en-US" altLang="zh-CN" sz="1800" b="0" dirty="0" smtClean="0">
              <a:solidFill>
                <a:schemeClr val="bg1"/>
              </a:solidFill>
              <a:latin typeface="微软雅黑" pitchFamily="34" charset="-122"/>
            </a:endParaRPr>
          </a:p>
          <a:p>
            <a:pPr algn="ctr" eaLnBrk="1" hangingPunct="1">
              <a:lnSpc>
                <a:spcPct val="150000"/>
              </a:lnSpc>
            </a:pPr>
            <a:r>
              <a:rPr lang="zh-CN" altLang="en-US" sz="1800" b="0" dirty="0" smtClean="0">
                <a:solidFill>
                  <a:schemeClr val="bg1"/>
                </a:solidFill>
                <a:latin typeface="微软雅黑" pitchFamily="34" charset="-122"/>
              </a:rPr>
              <a:t>群众</a:t>
            </a:r>
            <a:r>
              <a:rPr lang="zh-CN" altLang="en-US" sz="1800" b="0" dirty="0">
                <a:solidFill>
                  <a:schemeClr val="bg1"/>
                </a:solidFill>
                <a:latin typeface="微软雅黑" pitchFamily="34" charset="-122"/>
              </a:rPr>
              <a:t>面前党员</a:t>
            </a:r>
            <a:r>
              <a:rPr lang="zh-CN" altLang="en-US" sz="1800" b="0" dirty="0" smtClean="0">
                <a:solidFill>
                  <a:schemeClr val="bg1"/>
                </a:solidFill>
                <a:latin typeface="微软雅黑" pitchFamily="34" charset="-122"/>
              </a:rPr>
              <a:t>上前</a:t>
            </a:r>
            <a:endParaRPr lang="en-US" altLang="zh-CN" sz="1800" b="0" dirty="0" smtClean="0">
              <a:solidFill>
                <a:schemeClr val="bg1"/>
              </a:solidFill>
              <a:latin typeface="微软雅黑" pitchFamily="34" charset="-122"/>
            </a:endParaRPr>
          </a:p>
          <a:p>
            <a:pPr algn="ctr" eaLnBrk="1" hangingPunct="1">
              <a:lnSpc>
                <a:spcPct val="150000"/>
              </a:lnSpc>
            </a:pPr>
            <a:r>
              <a:rPr lang="zh-CN" altLang="en-US" sz="1800" b="0" dirty="0" smtClean="0">
                <a:solidFill>
                  <a:schemeClr val="bg1"/>
                </a:solidFill>
                <a:latin typeface="微软雅黑" pitchFamily="34" charset="-122"/>
              </a:rPr>
              <a:t>党员</a:t>
            </a:r>
            <a:r>
              <a:rPr lang="zh-CN" altLang="en-US" sz="1800" b="0" dirty="0">
                <a:solidFill>
                  <a:schemeClr val="bg1"/>
                </a:solidFill>
                <a:latin typeface="微软雅黑" pitchFamily="34" charset="-122"/>
              </a:rPr>
              <a:t>面前干部为</a:t>
            </a:r>
            <a:r>
              <a:rPr lang="zh-CN" altLang="en-US" sz="1800" b="0" dirty="0" smtClean="0">
                <a:solidFill>
                  <a:schemeClr val="bg1"/>
                </a:solidFill>
                <a:latin typeface="微软雅黑" pitchFamily="34" charset="-122"/>
              </a:rPr>
              <a:t>先</a:t>
            </a:r>
            <a:endParaRPr lang="en-US" altLang="zh-CN" sz="1800" b="0" dirty="0">
              <a:solidFill>
                <a:schemeClr val="bg1"/>
              </a:solidFill>
              <a:latin typeface="微软雅黑" pitchFamily="34" charset="-122"/>
            </a:endParaRPr>
          </a:p>
        </p:txBody>
      </p:sp>
      <p:sp>
        <p:nvSpPr>
          <p:cNvPr id="27" name="Freeform 5"/>
          <p:cNvSpPr>
            <a:spLocks noEditPoints="1"/>
          </p:cNvSpPr>
          <p:nvPr/>
        </p:nvSpPr>
        <p:spPr bwMode="auto">
          <a:xfrm>
            <a:off x="6376492" y="2654300"/>
            <a:ext cx="1204912" cy="1309688"/>
          </a:xfrm>
          <a:custGeom>
            <a:avLst/>
            <a:gdLst>
              <a:gd name="T0" fmla="*/ 19 w 64"/>
              <a:gd name="T1" fmla="*/ 62 h 70"/>
              <a:gd name="T2" fmla="*/ 28 w 64"/>
              <a:gd name="T3" fmla="*/ 47 h 70"/>
              <a:gd name="T4" fmla="*/ 26 w 64"/>
              <a:gd name="T5" fmla="*/ 47 h 70"/>
              <a:gd name="T6" fmla="*/ 26 w 64"/>
              <a:gd name="T7" fmla="*/ 43 h 70"/>
              <a:gd name="T8" fmla="*/ 39 w 64"/>
              <a:gd name="T9" fmla="*/ 43 h 70"/>
              <a:gd name="T10" fmla="*/ 39 w 64"/>
              <a:gd name="T11" fmla="*/ 47 h 70"/>
              <a:gd name="T12" fmla="*/ 37 w 64"/>
              <a:gd name="T13" fmla="*/ 47 h 70"/>
              <a:gd name="T14" fmla="*/ 47 w 64"/>
              <a:gd name="T15" fmla="*/ 62 h 70"/>
              <a:gd name="T16" fmla="*/ 53 w 64"/>
              <a:gd name="T17" fmla="*/ 62 h 70"/>
              <a:gd name="T18" fmla="*/ 53 w 64"/>
              <a:gd name="T19" fmla="*/ 70 h 70"/>
              <a:gd name="T20" fmla="*/ 12 w 64"/>
              <a:gd name="T21" fmla="*/ 70 h 70"/>
              <a:gd name="T22" fmla="*/ 12 w 64"/>
              <a:gd name="T23" fmla="*/ 62 h 70"/>
              <a:gd name="T24" fmla="*/ 19 w 64"/>
              <a:gd name="T25" fmla="*/ 62 h 70"/>
              <a:gd name="T26" fmla="*/ 26 w 64"/>
              <a:gd name="T27" fmla="*/ 6 h 70"/>
              <a:gd name="T28" fmla="*/ 25 w 64"/>
              <a:gd name="T29" fmla="*/ 33 h 70"/>
              <a:gd name="T30" fmla="*/ 24 w 64"/>
              <a:gd name="T31" fmla="*/ 36 h 70"/>
              <a:gd name="T32" fmla="*/ 20 w 64"/>
              <a:gd name="T33" fmla="*/ 33 h 70"/>
              <a:gd name="T34" fmla="*/ 18 w 64"/>
              <a:gd name="T35" fmla="*/ 30 h 70"/>
              <a:gd name="T36" fmla="*/ 18 w 64"/>
              <a:gd name="T37" fmla="*/ 30 h 70"/>
              <a:gd name="T38" fmla="*/ 18 w 64"/>
              <a:gd name="T39" fmla="*/ 29 h 70"/>
              <a:gd name="T40" fmla="*/ 21 w 64"/>
              <a:gd name="T41" fmla="*/ 18 h 70"/>
              <a:gd name="T42" fmla="*/ 23 w 64"/>
              <a:gd name="T43" fmla="*/ 6 h 70"/>
              <a:gd name="T44" fmla="*/ 26 w 64"/>
              <a:gd name="T45" fmla="*/ 6 h 70"/>
              <a:gd name="T46" fmla="*/ 17 w 64"/>
              <a:gd name="T47" fmla="*/ 11 h 70"/>
              <a:gd name="T48" fmla="*/ 13 w 64"/>
              <a:gd name="T49" fmla="*/ 10 h 70"/>
              <a:gd name="T50" fmla="*/ 13 w 64"/>
              <a:gd name="T51" fmla="*/ 7 h 70"/>
              <a:gd name="T52" fmla="*/ 5 w 64"/>
              <a:gd name="T53" fmla="*/ 7 h 70"/>
              <a:gd name="T54" fmla="*/ 9 w 64"/>
              <a:gd name="T55" fmla="*/ 18 h 70"/>
              <a:gd name="T56" fmla="*/ 16 w 64"/>
              <a:gd name="T57" fmla="*/ 25 h 70"/>
              <a:gd name="T58" fmla="*/ 19 w 64"/>
              <a:gd name="T59" fmla="*/ 7 h 70"/>
              <a:gd name="T60" fmla="*/ 18 w 64"/>
              <a:gd name="T61" fmla="*/ 7 h 70"/>
              <a:gd name="T62" fmla="*/ 17 w 64"/>
              <a:gd name="T63" fmla="*/ 11 h 70"/>
              <a:gd name="T64" fmla="*/ 13 w 64"/>
              <a:gd name="T65" fmla="*/ 3 h 70"/>
              <a:gd name="T66" fmla="*/ 3 w 64"/>
              <a:gd name="T67" fmla="*/ 3 h 70"/>
              <a:gd name="T68" fmla="*/ 0 w 64"/>
              <a:gd name="T69" fmla="*/ 3 h 70"/>
              <a:gd name="T70" fmla="*/ 1 w 64"/>
              <a:gd name="T71" fmla="*/ 6 h 70"/>
              <a:gd name="T72" fmla="*/ 6 w 64"/>
              <a:gd name="T73" fmla="*/ 20 h 70"/>
              <a:gd name="T74" fmla="*/ 15 w 64"/>
              <a:gd name="T75" fmla="*/ 29 h 70"/>
              <a:gd name="T76" fmla="*/ 14 w 64"/>
              <a:gd name="T77" fmla="*/ 31 h 70"/>
              <a:gd name="T78" fmla="*/ 51 w 64"/>
              <a:gd name="T79" fmla="*/ 31 h 70"/>
              <a:gd name="T80" fmla="*/ 49 w 64"/>
              <a:gd name="T81" fmla="*/ 29 h 70"/>
              <a:gd name="T82" fmla="*/ 58 w 64"/>
              <a:gd name="T83" fmla="*/ 20 h 70"/>
              <a:gd name="T84" fmla="*/ 63 w 64"/>
              <a:gd name="T85" fmla="*/ 6 h 70"/>
              <a:gd name="T86" fmla="*/ 64 w 64"/>
              <a:gd name="T87" fmla="*/ 3 h 70"/>
              <a:gd name="T88" fmla="*/ 61 w 64"/>
              <a:gd name="T89" fmla="*/ 3 h 70"/>
              <a:gd name="T90" fmla="*/ 51 w 64"/>
              <a:gd name="T91" fmla="*/ 3 h 70"/>
              <a:gd name="T92" fmla="*/ 53 w 64"/>
              <a:gd name="T93" fmla="*/ 0 h 70"/>
              <a:gd name="T94" fmla="*/ 43 w 64"/>
              <a:gd name="T95" fmla="*/ 0 h 70"/>
              <a:gd name="T96" fmla="*/ 21 w 64"/>
              <a:gd name="T97" fmla="*/ 0 h 70"/>
              <a:gd name="T98" fmla="*/ 11 w 64"/>
              <a:gd name="T99" fmla="*/ 0 h 70"/>
              <a:gd name="T100" fmla="*/ 13 w 64"/>
              <a:gd name="T101" fmla="*/ 3 h 70"/>
              <a:gd name="T102" fmla="*/ 46 w 64"/>
              <a:gd name="T103" fmla="*/ 7 h 70"/>
              <a:gd name="T104" fmla="*/ 48 w 64"/>
              <a:gd name="T105" fmla="*/ 11 h 70"/>
              <a:gd name="T106" fmla="*/ 51 w 64"/>
              <a:gd name="T107" fmla="*/ 10 h 70"/>
              <a:gd name="T108" fmla="*/ 51 w 64"/>
              <a:gd name="T109" fmla="*/ 7 h 70"/>
              <a:gd name="T110" fmla="*/ 59 w 64"/>
              <a:gd name="T111" fmla="*/ 7 h 70"/>
              <a:gd name="T112" fmla="*/ 55 w 64"/>
              <a:gd name="T113" fmla="*/ 18 h 70"/>
              <a:gd name="T114" fmla="*/ 48 w 64"/>
              <a:gd name="T115" fmla="*/ 25 h 70"/>
              <a:gd name="T116" fmla="*/ 46 w 64"/>
              <a:gd name="T117" fmla="*/ 7 h 70"/>
              <a:gd name="T118" fmla="*/ 46 w 64"/>
              <a:gd name="T119" fmla="*/ 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 h="70">
                <a:moveTo>
                  <a:pt x="19" y="62"/>
                </a:moveTo>
                <a:cubicBezTo>
                  <a:pt x="24" y="58"/>
                  <a:pt x="27" y="53"/>
                  <a:pt x="28" y="47"/>
                </a:cubicBezTo>
                <a:cubicBezTo>
                  <a:pt x="26" y="47"/>
                  <a:pt x="26" y="47"/>
                  <a:pt x="26" y="47"/>
                </a:cubicBezTo>
                <a:cubicBezTo>
                  <a:pt x="26" y="43"/>
                  <a:pt x="26" y="43"/>
                  <a:pt x="26" y="43"/>
                </a:cubicBezTo>
                <a:cubicBezTo>
                  <a:pt x="39" y="43"/>
                  <a:pt x="39" y="43"/>
                  <a:pt x="39" y="43"/>
                </a:cubicBezTo>
                <a:cubicBezTo>
                  <a:pt x="39" y="47"/>
                  <a:pt x="39" y="47"/>
                  <a:pt x="39" y="47"/>
                </a:cubicBezTo>
                <a:cubicBezTo>
                  <a:pt x="37" y="47"/>
                  <a:pt x="37" y="47"/>
                  <a:pt x="37" y="47"/>
                </a:cubicBezTo>
                <a:cubicBezTo>
                  <a:pt x="38" y="53"/>
                  <a:pt x="42" y="58"/>
                  <a:pt x="47" y="62"/>
                </a:cubicBezTo>
                <a:cubicBezTo>
                  <a:pt x="53" y="62"/>
                  <a:pt x="53" y="62"/>
                  <a:pt x="53" y="62"/>
                </a:cubicBezTo>
                <a:cubicBezTo>
                  <a:pt x="53" y="70"/>
                  <a:pt x="53" y="70"/>
                  <a:pt x="53" y="70"/>
                </a:cubicBezTo>
                <a:cubicBezTo>
                  <a:pt x="12" y="70"/>
                  <a:pt x="12" y="70"/>
                  <a:pt x="12" y="70"/>
                </a:cubicBezTo>
                <a:cubicBezTo>
                  <a:pt x="12" y="62"/>
                  <a:pt x="12" y="62"/>
                  <a:pt x="12" y="62"/>
                </a:cubicBezTo>
                <a:cubicBezTo>
                  <a:pt x="19" y="62"/>
                  <a:pt x="19" y="62"/>
                  <a:pt x="19" y="62"/>
                </a:cubicBezTo>
                <a:close/>
                <a:moveTo>
                  <a:pt x="26" y="6"/>
                </a:moveTo>
                <a:cubicBezTo>
                  <a:pt x="25" y="33"/>
                  <a:pt x="25" y="33"/>
                  <a:pt x="25" y="33"/>
                </a:cubicBezTo>
                <a:cubicBezTo>
                  <a:pt x="24" y="36"/>
                  <a:pt x="24" y="36"/>
                  <a:pt x="24" y="36"/>
                </a:cubicBezTo>
                <a:cubicBezTo>
                  <a:pt x="23" y="35"/>
                  <a:pt x="22" y="35"/>
                  <a:pt x="20" y="33"/>
                </a:cubicBezTo>
                <a:cubicBezTo>
                  <a:pt x="19" y="33"/>
                  <a:pt x="18" y="32"/>
                  <a:pt x="18" y="30"/>
                </a:cubicBezTo>
                <a:cubicBezTo>
                  <a:pt x="18" y="30"/>
                  <a:pt x="18" y="30"/>
                  <a:pt x="18" y="30"/>
                </a:cubicBezTo>
                <a:cubicBezTo>
                  <a:pt x="18" y="29"/>
                  <a:pt x="18" y="29"/>
                  <a:pt x="18" y="29"/>
                </a:cubicBezTo>
                <a:cubicBezTo>
                  <a:pt x="19" y="26"/>
                  <a:pt x="21" y="22"/>
                  <a:pt x="21" y="18"/>
                </a:cubicBezTo>
                <a:cubicBezTo>
                  <a:pt x="22" y="14"/>
                  <a:pt x="22" y="10"/>
                  <a:pt x="23" y="6"/>
                </a:cubicBezTo>
                <a:cubicBezTo>
                  <a:pt x="26" y="6"/>
                  <a:pt x="26" y="6"/>
                  <a:pt x="26" y="6"/>
                </a:cubicBezTo>
                <a:close/>
                <a:moveTo>
                  <a:pt x="17" y="11"/>
                </a:moveTo>
                <a:cubicBezTo>
                  <a:pt x="13" y="10"/>
                  <a:pt x="13" y="10"/>
                  <a:pt x="13" y="10"/>
                </a:cubicBezTo>
                <a:cubicBezTo>
                  <a:pt x="13" y="7"/>
                  <a:pt x="13" y="7"/>
                  <a:pt x="13" y="7"/>
                </a:cubicBezTo>
                <a:cubicBezTo>
                  <a:pt x="5" y="7"/>
                  <a:pt x="5" y="7"/>
                  <a:pt x="5" y="7"/>
                </a:cubicBezTo>
                <a:cubicBezTo>
                  <a:pt x="6" y="11"/>
                  <a:pt x="7" y="15"/>
                  <a:pt x="9" y="18"/>
                </a:cubicBezTo>
                <a:cubicBezTo>
                  <a:pt x="11" y="20"/>
                  <a:pt x="13" y="23"/>
                  <a:pt x="16" y="25"/>
                </a:cubicBezTo>
                <a:cubicBezTo>
                  <a:pt x="17" y="20"/>
                  <a:pt x="18" y="14"/>
                  <a:pt x="19" y="7"/>
                </a:cubicBezTo>
                <a:cubicBezTo>
                  <a:pt x="18" y="7"/>
                  <a:pt x="18" y="7"/>
                  <a:pt x="18" y="7"/>
                </a:cubicBezTo>
                <a:cubicBezTo>
                  <a:pt x="17" y="11"/>
                  <a:pt x="17" y="11"/>
                  <a:pt x="17" y="11"/>
                </a:cubicBezTo>
                <a:close/>
                <a:moveTo>
                  <a:pt x="13" y="3"/>
                </a:moveTo>
                <a:cubicBezTo>
                  <a:pt x="3" y="3"/>
                  <a:pt x="3" y="3"/>
                  <a:pt x="3" y="3"/>
                </a:cubicBezTo>
                <a:cubicBezTo>
                  <a:pt x="0" y="3"/>
                  <a:pt x="0" y="3"/>
                  <a:pt x="0" y="3"/>
                </a:cubicBezTo>
                <a:cubicBezTo>
                  <a:pt x="1" y="6"/>
                  <a:pt x="1" y="6"/>
                  <a:pt x="1" y="6"/>
                </a:cubicBezTo>
                <a:cubicBezTo>
                  <a:pt x="2" y="11"/>
                  <a:pt x="3" y="16"/>
                  <a:pt x="6" y="20"/>
                </a:cubicBezTo>
                <a:cubicBezTo>
                  <a:pt x="8" y="23"/>
                  <a:pt x="11" y="26"/>
                  <a:pt x="15" y="29"/>
                </a:cubicBezTo>
                <a:cubicBezTo>
                  <a:pt x="14" y="29"/>
                  <a:pt x="14" y="30"/>
                  <a:pt x="14" y="31"/>
                </a:cubicBezTo>
                <a:cubicBezTo>
                  <a:pt x="21" y="45"/>
                  <a:pt x="43" y="45"/>
                  <a:pt x="51" y="31"/>
                </a:cubicBezTo>
                <a:cubicBezTo>
                  <a:pt x="50" y="30"/>
                  <a:pt x="50" y="29"/>
                  <a:pt x="49" y="29"/>
                </a:cubicBezTo>
                <a:cubicBezTo>
                  <a:pt x="53" y="26"/>
                  <a:pt x="56" y="23"/>
                  <a:pt x="58" y="20"/>
                </a:cubicBezTo>
                <a:cubicBezTo>
                  <a:pt x="61" y="16"/>
                  <a:pt x="63" y="11"/>
                  <a:pt x="63" y="6"/>
                </a:cubicBezTo>
                <a:cubicBezTo>
                  <a:pt x="64" y="3"/>
                  <a:pt x="64" y="3"/>
                  <a:pt x="64" y="3"/>
                </a:cubicBezTo>
                <a:cubicBezTo>
                  <a:pt x="61" y="3"/>
                  <a:pt x="61" y="3"/>
                  <a:pt x="61" y="3"/>
                </a:cubicBezTo>
                <a:cubicBezTo>
                  <a:pt x="51" y="3"/>
                  <a:pt x="51" y="3"/>
                  <a:pt x="51" y="3"/>
                </a:cubicBezTo>
                <a:cubicBezTo>
                  <a:pt x="52" y="2"/>
                  <a:pt x="53" y="1"/>
                  <a:pt x="53" y="0"/>
                </a:cubicBezTo>
                <a:cubicBezTo>
                  <a:pt x="43" y="0"/>
                  <a:pt x="43" y="0"/>
                  <a:pt x="43" y="0"/>
                </a:cubicBezTo>
                <a:cubicBezTo>
                  <a:pt x="21" y="0"/>
                  <a:pt x="21" y="0"/>
                  <a:pt x="21" y="0"/>
                </a:cubicBezTo>
                <a:cubicBezTo>
                  <a:pt x="11" y="0"/>
                  <a:pt x="11" y="0"/>
                  <a:pt x="11" y="0"/>
                </a:cubicBezTo>
                <a:cubicBezTo>
                  <a:pt x="11" y="1"/>
                  <a:pt x="12" y="2"/>
                  <a:pt x="13" y="3"/>
                </a:cubicBezTo>
                <a:close/>
                <a:moveTo>
                  <a:pt x="46" y="7"/>
                </a:moveTo>
                <a:cubicBezTo>
                  <a:pt x="48" y="11"/>
                  <a:pt x="48" y="11"/>
                  <a:pt x="48" y="11"/>
                </a:cubicBezTo>
                <a:cubicBezTo>
                  <a:pt x="51" y="10"/>
                  <a:pt x="51" y="10"/>
                  <a:pt x="51" y="10"/>
                </a:cubicBezTo>
                <a:cubicBezTo>
                  <a:pt x="51" y="7"/>
                  <a:pt x="51" y="7"/>
                  <a:pt x="51" y="7"/>
                </a:cubicBezTo>
                <a:cubicBezTo>
                  <a:pt x="59" y="7"/>
                  <a:pt x="59" y="7"/>
                  <a:pt x="59" y="7"/>
                </a:cubicBezTo>
                <a:cubicBezTo>
                  <a:pt x="58" y="11"/>
                  <a:pt x="57" y="15"/>
                  <a:pt x="55" y="18"/>
                </a:cubicBezTo>
                <a:cubicBezTo>
                  <a:pt x="53" y="20"/>
                  <a:pt x="51" y="23"/>
                  <a:pt x="48" y="25"/>
                </a:cubicBezTo>
                <a:cubicBezTo>
                  <a:pt x="47" y="20"/>
                  <a:pt x="46" y="14"/>
                  <a:pt x="46" y="7"/>
                </a:cubicBezTo>
                <a:cubicBezTo>
                  <a:pt x="46" y="7"/>
                  <a:pt x="46" y="7"/>
                  <a:pt x="46" y="7"/>
                </a:cubicBezTo>
                <a:close/>
              </a:path>
            </a:pathLst>
          </a:custGeom>
          <a:solidFill>
            <a:schemeClr val="bg1"/>
          </a:solidFill>
          <a:ln>
            <a:noFill/>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28" name="矩形 17"/>
          <p:cNvSpPr>
            <a:spLocks noChangeArrowheads="1"/>
          </p:cNvSpPr>
          <p:nvPr/>
        </p:nvSpPr>
        <p:spPr bwMode="auto">
          <a:xfrm>
            <a:off x="6282829" y="4268788"/>
            <a:ext cx="1414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a:solidFill>
                  <a:schemeClr val="bg1"/>
                </a:solidFill>
                <a:latin typeface="Segoe UI Semilight" pitchFamily="34" charset="0"/>
              </a:rPr>
              <a:t>勇于担当</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93" y="4347769"/>
            <a:ext cx="2914063" cy="1889543"/>
          </a:xfrm>
          <a:prstGeom prst="rect">
            <a:avLst/>
          </a:prstGeom>
        </p:spPr>
      </p:pic>
    </p:spTree>
    <p:extLst>
      <p:ext uri="{BB962C8B-B14F-4D97-AF65-F5344CB8AC3E}">
        <p14:creationId xmlns:p14="http://schemas.microsoft.com/office/powerpoint/2010/main" val="396550668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67944" y="620688"/>
            <a:ext cx="5400600" cy="1169551"/>
            <a:chOff x="3275856" y="620688"/>
            <a:chExt cx="5400600" cy="1169551"/>
          </a:xfrm>
        </p:grpSpPr>
        <p:sp>
          <p:nvSpPr>
            <p:cNvPr id="20" name="矩形 38"/>
            <p:cNvSpPr>
              <a:spLocks noChangeArrowheads="1"/>
            </p:cNvSpPr>
            <p:nvPr/>
          </p:nvSpPr>
          <p:spPr bwMode="auto">
            <a:xfrm>
              <a:off x="4220303" y="684055"/>
              <a:ext cx="1359809"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dirty="0">
                <a:solidFill>
                  <a:srgbClr val="FFFFFF"/>
                </a:solidFill>
                <a:latin typeface="微软雅黑" pitchFamily="34" charset="-122"/>
              </a:endParaRPr>
            </a:p>
          </p:txBody>
        </p:sp>
        <p:sp>
          <p:nvSpPr>
            <p:cNvPr id="21" name="Rectangle 18"/>
            <p:cNvSpPr>
              <a:spLocks noChangeArrowheads="1"/>
            </p:cNvSpPr>
            <p:nvPr/>
          </p:nvSpPr>
          <p:spPr bwMode="auto">
            <a:xfrm>
              <a:off x="4423351" y="735829"/>
              <a:ext cx="1084753"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合格党员</a:t>
              </a:r>
              <a:endParaRPr lang="zh-CN" altLang="en-US" sz="2800" dirty="0">
                <a:solidFill>
                  <a:schemeClr val="bg1"/>
                </a:solidFill>
                <a:latin typeface="微软雅黑" pitchFamily="34" charset="-122"/>
              </a:endParaRPr>
            </a:p>
          </p:txBody>
        </p:sp>
        <p:sp>
          <p:nvSpPr>
            <p:cNvPr id="22" name="矩形 30"/>
            <p:cNvSpPr>
              <a:spLocks noChangeArrowheads="1"/>
            </p:cNvSpPr>
            <p:nvPr/>
          </p:nvSpPr>
          <p:spPr bwMode="auto">
            <a:xfrm>
              <a:off x="5724128" y="991959"/>
              <a:ext cx="295232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结合工作实际</a:t>
              </a:r>
              <a:endParaRPr lang="zh-CN" altLang="en-US" sz="2000" dirty="0">
                <a:solidFill>
                  <a:srgbClr val="FF0000"/>
                </a:solidFill>
              </a:endParaRPr>
            </a:p>
          </p:txBody>
        </p:sp>
        <p:sp>
          <p:nvSpPr>
            <p:cNvPr id="27" name="矩形 38"/>
            <p:cNvSpPr>
              <a:spLocks noChangeArrowheads="1"/>
            </p:cNvSpPr>
            <p:nvPr/>
          </p:nvSpPr>
          <p:spPr bwMode="auto">
            <a:xfrm>
              <a:off x="5580112" y="684055"/>
              <a:ext cx="2376264"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8" name="TextBox 27"/>
            <p:cNvSpPr txBox="1"/>
            <p:nvPr/>
          </p:nvSpPr>
          <p:spPr>
            <a:xfrm>
              <a:off x="3275856"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做</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grpSp>
      <p:grpSp>
        <p:nvGrpSpPr>
          <p:cNvPr id="29" name="组合 19"/>
          <p:cNvGrpSpPr>
            <a:grpSpLocks/>
          </p:cNvGrpSpPr>
          <p:nvPr/>
        </p:nvGrpSpPr>
        <p:grpSpPr bwMode="auto">
          <a:xfrm flipH="1">
            <a:off x="-1677988" y="1166813"/>
            <a:ext cx="7083426" cy="5692775"/>
            <a:chOff x="6753917" y="1165410"/>
            <a:chExt cx="7082118" cy="5692591"/>
          </a:xfrm>
        </p:grpSpPr>
        <p:sp>
          <p:nvSpPr>
            <p:cNvPr id="30" name="任意多边形 29"/>
            <p:cNvSpPr/>
            <p:nvPr/>
          </p:nvSpPr>
          <p:spPr>
            <a:xfrm>
              <a:off x="6753917" y="1165410"/>
              <a:ext cx="7082118" cy="5692591"/>
            </a:xfrm>
            <a:custGeom>
              <a:avLst/>
              <a:gdLst>
                <a:gd name="connsiteX0" fmla="*/ 7082117 w 7082118"/>
                <a:gd name="connsiteY0" fmla="*/ 3541022 h 5692590"/>
                <a:gd name="connsiteX1" fmla="*/ 7082118 w 7082118"/>
                <a:gd name="connsiteY1" fmla="*/ 3541059 h 5692590"/>
                <a:gd name="connsiteX2" fmla="*/ 7082117 w 7082118"/>
                <a:gd name="connsiteY2" fmla="*/ 3541097 h 5692590"/>
                <a:gd name="connsiteX3" fmla="*/ 3541059 w 7082118"/>
                <a:gd name="connsiteY3" fmla="*/ 0 h 5692590"/>
                <a:gd name="connsiteX4" fmla="*/ 5228938 w 7082118"/>
                <a:gd name="connsiteY4" fmla="*/ 427387 h 5692590"/>
                <a:gd name="connsiteX5" fmla="*/ 5438082 w 7082118"/>
                <a:gd name="connsiteY5" fmla="*/ 554445 h 5692590"/>
                <a:gd name="connsiteX6" fmla="*/ 5438082 w 7082118"/>
                <a:gd name="connsiteY6" fmla="*/ 5692590 h 5692590"/>
                <a:gd name="connsiteX7" fmla="*/ 733146 w 7082118"/>
                <a:gd name="connsiteY7" fmla="*/ 5692590 h 5692590"/>
                <a:gd name="connsiteX8" fmla="*/ 604758 w 7082118"/>
                <a:gd name="connsiteY8" fmla="*/ 5520899 h 5692590"/>
                <a:gd name="connsiteX9" fmla="*/ 0 w 7082118"/>
                <a:gd name="connsiteY9" fmla="*/ 3541059 h 5692590"/>
                <a:gd name="connsiteX10" fmla="*/ 3541059 w 7082118"/>
                <a:gd name="connsiteY10" fmla="*/ 0 h 569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8" h="5692590">
                  <a:moveTo>
                    <a:pt x="7082117" y="3541022"/>
                  </a:moveTo>
                  <a:lnTo>
                    <a:pt x="7082118" y="3541059"/>
                  </a:lnTo>
                  <a:lnTo>
                    <a:pt x="7082117" y="3541097"/>
                  </a:lnTo>
                  <a:close/>
                  <a:moveTo>
                    <a:pt x="3541059" y="0"/>
                  </a:moveTo>
                  <a:cubicBezTo>
                    <a:pt x="4152207" y="0"/>
                    <a:pt x="4727194" y="154823"/>
                    <a:pt x="5228938" y="427387"/>
                  </a:cubicBezTo>
                  <a:lnTo>
                    <a:pt x="5438082" y="554445"/>
                  </a:lnTo>
                  <a:lnTo>
                    <a:pt x="5438082" y="5692590"/>
                  </a:lnTo>
                  <a:lnTo>
                    <a:pt x="733146" y="5692590"/>
                  </a:lnTo>
                  <a:lnTo>
                    <a:pt x="604758" y="5520899"/>
                  </a:lnTo>
                  <a:cubicBezTo>
                    <a:pt x="222945" y="4955742"/>
                    <a:pt x="0" y="4274437"/>
                    <a:pt x="0" y="3541059"/>
                  </a:cubicBezTo>
                  <a:cubicBezTo>
                    <a:pt x="0" y="1585386"/>
                    <a:pt x="1585386" y="0"/>
                    <a:pt x="3541059" y="0"/>
                  </a:cubicBezTo>
                  <a:close/>
                </a:path>
              </a:pathLst>
            </a:custGeom>
            <a:solidFill>
              <a:srgbClr val="DA1F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31" name="任意多边形 30"/>
            <p:cNvSpPr/>
            <p:nvPr/>
          </p:nvSpPr>
          <p:spPr>
            <a:xfrm>
              <a:off x="7322137" y="1732129"/>
              <a:ext cx="4869552" cy="5125872"/>
            </a:xfrm>
            <a:custGeom>
              <a:avLst/>
              <a:gdLst>
                <a:gd name="connsiteX0" fmla="*/ 2973582 w 4870605"/>
                <a:gd name="connsiteY0" fmla="*/ 0 h 5125113"/>
                <a:gd name="connsiteX1" fmla="*/ 4865056 w 4870605"/>
                <a:gd name="connsiteY1" fmla="*/ 679022 h 5125113"/>
                <a:gd name="connsiteX2" fmla="*/ 4870605 w 4870605"/>
                <a:gd name="connsiteY2" fmla="*/ 684065 h 5125113"/>
                <a:gd name="connsiteX3" fmla="*/ 4870605 w 4870605"/>
                <a:gd name="connsiteY3" fmla="*/ 5125113 h 5125113"/>
                <a:gd name="connsiteX4" fmla="*/ 924736 w 4870605"/>
                <a:gd name="connsiteY4" fmla="*/ 5125113 h 5125113"/>
                <a:gd name="connsiteX5" fmla="*/ 870942 w 4870605"/>
                <a:gd name="connsiteY5" fmla="*/ 5076222 h 5125113"/>
                <a:gd name="connsiteX6" fmla="*/ 0 w 4870605"/>
                <a:gd name="connsiteY6" fmla="*/ 2973582 h 5125113"/>
                <a:gd name="connsiteX7" fmla="*/ 2973582 w 4870605"/>
                <a:gd name="connsiteY7" fmla="*/ 0 h 512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605" h="5125113">
                  <a:moveTo>
                    <a:pt x="2973582" y="0"/>
                  </a:moveTo>
                  <a:cubicBezTo>
                    <a:pt x="3692073" y="0"/>
                    <a:pt x="4351046" y="254823"/>
                    <a:pt x="4865056" y="679022"/>
                  </a:cubicBezTo>
                  <a:lnTo>
                    <a:pt x="4870605" y="684065"/>
                  </a:lnTo>
                  <a:lnTo>
                    <a:pt x="4870605" y="5125113"/>
                  </a:lnTo>
                  <a:lnTo>
                    <a:pt x="924736" y="5125113"/>
                  </a:lnTo>
                  <a:lnTo>
                    <a:pt x="870942" y="5076222"/>
                  </a:lnTo>
                  <a:cubicBezTo>
                    <a:pt x="332830" y="4538110"/>
                    <a:pt x="0" y="3794714"/>
                    <a:pt x="0" y="2973582"/>
                  </a:cubicBezTo>
                  <a:cubicBezTo>
                    <a:pt x="0" y="1331318"/>
                    <a:pt x="1331318" y="0"/>
                    <a:pt x="2973582" y="0"/>
                  </a:cubicBezTo>
                  <a:close/>
                </a:path>
              </a:pathLst>
            </a:custGeom>
            <a:solidFill>
              <a:srgbClr val="DA1F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32" name="组合 20"/>
          <p:cNvGrpSpPr>
            <a:grpSpLocks/>
          </p:cNvGrpSpPr>
          <p:nvPr/>
        </p:nvGrpSpPr>
        <p:grpSpPr bwMode="auto">
          <a:xfrm>
            <a:off x="455613" y="4268787"/>
            <a:ext cx="3311525" cy="1948429"/>
            <a:chOff x="8368835" y="4267994"/>
            <a:chExt cx="3311452" cy="1948879"/>
          </a:xfrm>
        </p:grpSpPr>
        <p:sp>
          <p:nvSpPr>
            <p:cNvPr id="33" name="矩形 15"/>
            <p:cNvSpPr>
              <a:spLocks noChangeArrowheads="1"/>
            </p:cNvSpPr>
            <p:nvPr/>
          </p:nvSpPr>
          <p:spPr bwMode="auto">
            <a:xfrm>
              <a:off x="8368835" y="4877736"/>
              <a:ext cx="3311452" cy="133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50000"/>
                </a:lnSpc>
              </a:pPr>
              <a:r>
                <a:rPr lang="zh-CN" altLang="en-US" sz="1800" b="0" dirty="0">
                  <a:solidFill>
                    <a:schemeClr val="bg1"/>
                  </a:solidFill>
                  <a:latin typeface="微软雅黑" pitchFamily="34" charset="-122"/>
                </a:rPr>
                <a:t>抓好调查研究，实践出</a:t>
              </a:r>
              <a:r>
                <a:rPr lang="zh-CN" altLang="en-US" sz="1800" b="0" dirty="0" smtClean="0">
                  <a:solidFill>
                    <a:schemeClr val="bg1"/>
                  </a:solidFill>
                  <a:latin typeface="微软雅黑" pitchFamily="34" charset="-122"/>
                </a:rPr>
                <a:t>真知</a:t>
              </a:r>
              <a:endParaRPr lang="en-US" altLang="zh-CN" sz="1800" b="0" dirty="0" smtClean="0">
                <a:solidFill>
                  <a:schemeClr val="bg1"/>
                </a:solidFill>
                <a:latin typeface="微软雅黑" pitchFamily="34" charset="-122"/>
              </a:endParaRPr>
            </a:p>
            <a:p>
              <a:pPr algn="ctr" eaLnBrk="1" hangingPunct="1">
                <a:lnSpc>
                  <a:spcPct val="150000"/>
                </a:lnSpc>
              </a:pPr>
              <a:r>
                <a:rPr lang="zh-CN" altLang="en-US" sz="1800" b="0" dirty="0" smtClean="0">
                  <a:solidFill>
                    <a:schemeClr val="bg1"/>
                  </a:solidFill>
                  <a:latin typeface="微软雅黑" pitchFamily="34" charset="-122"/>
                </a:rPr>
                <a:t>善于</a:t>
              </a:r>
              <a:r>
                <a:rPr lang="zh-CN" altLang="en-US" sz="1800" b="0" dirty="0">
                  <a:solidFill>
                    <a:schemeClr val="bg1"/>
                  </a:solidFill>
                  <a:latin typeface="微软雅黑" pitchFamily="34" charset="-122"/>
                </a:rPr>
                <a:t>综合判断、谋定而</a:t>
              </a:r>
              <a:r>
                <a:rPr lang="zh-CN" altLang="en-US" sz="1800" b="0" dirty="0" smtClean="0">
                  <a:solidFill>
                    <a:schemeClr val="bg1"/>
                  </a:solidFill>
                  <a:latin typeface="微软雅黑" pitchFamily="34" charset="-122"/>
                </a:rPr>
                <a:t>动</a:t>
              </a:r>
              <a:endParaRPr lang="en-US" altLang="zh-CN" sz="1800" b="0" dirty="0" smtClean="0">
                <a:solidFill>
                  <a:schemeClr val="bg1"/>
                </a:solidFill>
                <a:latin typeface="微软雅黑" pitchFamily="34" charset="-122"/>
              </a:endParaRPr>
            </a:p>
            <a:p>
              <a:pPr algn="ctr" eaLnBrk="1" hangingPunct="1">
                <a:lnSpc>
                  <a:spcPct val="150000"/>
                </a:lnSpc>
              </a:pPr>
              <a:r>
                <a:rPr lang="zh-CN" altLang="en-US" sz="1800" b="0" dirty="0" smtClean="0">
                  <a:solidFill>
                    <a:schemeClr val="bg1"/>
                  </a:solidFill>
                  <a:latin typeface="微软雅黑" pitchFamily="34" charset="-122"/>
                </a:rPr>
                <a:t>发扬</a:t>
              </a:r>
              <a:r>
                <a:rPr lang="zh-CN" altLang="en-US" sz="1800" b="0" dirty="0">
                  <a:solidFill>
                    <a:schemeClr val="bg1"/>
                  </a:solidFill>
                  <a:latin typeface="微软雅黑" pitchFamily="34" charset="-122"/>
                </a:rPr>
                <a:t>钉钉子精神，实干</a:t>
              </a:r>
              <a:r>
                <a:rPr lang="zh-CN" altLang="en-US" sz="1800" b="0" dirty="0" smtClean="0">
                  <a:solidFill>
                    <a:schemeClr val="bg1"/>
                  </a:solidFill>
                  <a:latin typeface="微软雅黑" pitchFamily="34" charset="-122"/>
                </a:rPr>
                <a:t>到底</a:t>
              </a:r>
              <a:endParaRPr lang="en-US" altLang="zh-CN" sz="1800" b="0" dirty="0">
                <a:solidFill>
                  <a:schemeClr val="bg1"/>
                </a:solidFill>
                <a:latin typeface="微软雅黑" pitchFamily="34" charset="-122"/>
              </a:endParaRPr>
            </a:p>
          </p:txBody>
        </p:sp>
        <p:sp>
          <p:nvSpPr>
            <p:cNvPr id="34" name="矩形 17"/>
            <p:cNvSpPr>
              <a:spLocks noChangeArrowheads="1"/>
            </p:cNvSpPr>
            <p:nvPr/>
          </p:nvSpPr>
          <p:spPr bwMode="auto">
            <a:xfrm>
              <a:off x="9327634" y="4267994"/>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a:solidFill>
                    <a:schemeClr val="bg1"/>
                  </a:solidFill>
                  <a:latin typeface="Segoe UI Semilight" pitchFamily="34" charset="0"/>
                </a:rPr>
                <a:t>巧干实干</a:t>
              </a:r>
            </a:p>
          </p:txBody>
        </p:sp>
      </p:grpSp>
      <p:sp>
        <p:nvSpPr>
          <p:cNvPr id="35" name="Freeform 9"/>
          <p:cNvSpPr>
            <a:spLocks noEditPoints="1"/>
          </p:cNvSpPr>
          <p:nvPr/>
        </p:nvSpPr>
        <p:spPr bwMode="auto">
          <a:xfrm>
            <a:off x="1522413" y="2973388"/>
            <a:ext cx="1143000" cy="1098550"/>
          </a:xfrm>
          <a:custGeom>
            <a:avLst/>
            <a:gdLst>
              <a:gd name="T0" fmla="*/ 29 w 100"/>
              <a:gd name="T1" fmla="*/ 44 h 96"/>
              <a:gd name="T2" fmla="*/ 29 w 100"/>
              <a:gd name="T3" fmla="*/ 44 h 96"/>
              <a:gd name="T4" fmla="*/ 39 w 100"/>
              <a:gd name="T5" fmla="*/ 54 h 96"/>
              <a:gd name="T6" fmla="*/ 42 w 100"/>
              <a:gd name="T7" fmla="*/ 50 h 96"/>
              <a:gd name="T8" fmla="*/ 38 w 100"/>
              <a:gd name="T9" fmla="*/ 46 h 96"/>
              <a:gd name="T10" fmla="*/ 37 w 100"/>
              <a:gd name="T11" fmla="*/ 45 h 96"/>
              <a:gd name="T12" fmla="*/ 46 w 100"/>
              <a:gd name="T13" fmla="*/ 36 h 96"/>
              <a:gd name="T14" fmla="*/ 47 w 100"/>
              <a:gd name="T15" fmla="*/ 36 h 96"/>
              <a:gd name="T16" fmla="*/ 48 w 100"/>
              <a:gd name="T17" fmla="*/ 36 h 96"/>
              <a:gd name="T18" fmla="*/ 49 w 100"/>
              <a:gd name="T19" fmla="*/ 36 h 96"/>
              <a:gd name="T20" fmla="*/ 43 w 100"/>
              <a:gd name="T21" fmla="*/ 30 h 96"/>
              <a:gd name="T22" fmla="*/ 43 w 100"/>
              <a:gd name="T23" fmla="*/ 29 h 96"/>
              <a:gd name="T24" fmla="*/ 37 w 100"/>
              <a:gd name="T25" fmla="*/ 8 h 96"/>
              <a:gd name="T26" fmla="*/ 17 w 100"/>
              <a:gd name="T27" fmla="*/ 3 h 96"/>
              <a:gd name="T28" fmla="*/ 29 w 100"/>
              <a:gd name="T29" fmla="*/ 15 h 96"/>
              <a:gd name="T30" fmla="*/ 25 w 100"/>
              <a:gd name="T31" fmla="*/ 27 h 96"/>
              <a:gd name="T32" fmla="*/ 14 w 100"/>
              <a:gd name="T33" fmla="*/ 30 h 96"/>
              <a:gd name="T34" fmla="*/ 2 w 100"/>
              <a:gd name="T35" fmla="*/ 18 h 96"/>
              <a:gd name="T36" fmla="*/ 7 w 100"/>
              <a:gd name="T37" fmla="*/ 38 h 96"/>
              <a:gd name="T38" fmla="*/ 29 w 100"/>
              <a:gd name="T39" fmla="*/ 44 h 96"/>
              <a:gd name="T40" fmla="*/ 64 w 100"/>
              <a:gd name="T41" fmla="*/ 51 h 96"/>
              <a:gd name="T42" fmla="*/ 64 w 100"/>
              <a:gd name="T43" fmla="*/ 53 h 96"/>
              <a:gd name="T44" fmla="*/ 64 w 100"/>
              <a:gd name="T45" fmla="*/ 55 h 96"/>
              <a:gd name="T46" fmla="*/ 63 w 100"/>
              <a:gd name="T47" fmla="*/ 55 h 96"/>
              <a:gd name="T48" fmla="*/ 57 w 100"/>
              <a:gd name="T49" fmla="*/ 62 h 96"/>
              <a:gd name="T50" fmla="*/ 55 w 100"/>
              <a:gd name="T51" fmla="*/ 63 h 96"/>
              <a:gd name="T52" fmla="*/ 50 w 100"/>
              <a:gd name="T53" fmla="*/ 58 h 96"/>
              <a:gd name="T54" fmla="*/ 46 w 100"/>
              <a:gd name="T55" fmla="*/ 61 h 96"/>
              <a:gd name="T56" fmla="*/ 78 w 100"/>
              <a:gd name="T57" fmla="*/ 93 h 96"/>
              <a:gd name="T58" fmla="*/ 85 w 100"/>
              <a:gd name="T59" fmla="*/ 96 h 96"/>
              <a:gd name="T60" fmla="*/ 92 w 100"/>
              <a:gd name="T61" fmla="*/ 93 h 96"/>
              <a:gd name="T62" fmla="*/ 92 w 100"/>
              <a:gd name="T63" fmla="*/ 79 h 96"/>
              <a:gd name="T64" fmla="*/ 64 w 100"/>
              <a:gd name="T65" fmla="*/ 51 h 96"/>
              <a:gd name="T66" fmla="*/ 89 w 100"/>
              <a:gd name="T67" fmla="*/ 90 h 96"/>
              <a:gd name="T68" fmla="*/ 84 w 100"/>
              <a:gd name="T69" fmla="*/ 91 h 96"/>
              <a:gd name="T70" fmla="*/ 80 w 100"/>
              <a:gd name="T71" fmla="*/ 87 h 96"/>
              <a:gd name="T72" fmla="*/ 81 w 100"/>
              <a:gd name="T73" fmla="*/ 82 h 96"/>
              <a:gd name="T74" fmla="*/ 86 w 100"/>
              <a:gd name="T75" fmla="*/ 81 h 96"/>
              <a:gd name="T76" fmla="*/ 90 w 100"/>
              <a:gd name="T77" fmla="*/ 85 h 96"/>
              <a:gd name="T78" fmla="*/ 89 w 100"/>
              <a:gd name="T79" fmla="*/ 90 h 96"/>
              <a:gd name="T80" fmla="*/ 50 w 100"/>
              <a:gd name="T81" fmla="*/ 54 h 96"/>
              <a:gd name="T82" fmla="*/ 55 w 100"/>
              <a:gd name="T83" fmla="*/ 60 h 96"/>
              <a:gd name="T84" fmla="*/ 62 w 100"/>
              <a:gd name="T85" fmla="*/ 54 h 96"/>
              <a:gd name="T86" fmla="*/ 65 w 100"/>
              <a:gd name="T87" fmla="*/ 45 h 96"/>
              <a:gd name="T88" fmla="*/ 73 w 100"/>
              <a:gd name="T89" fmla="*/ 42 h 96"/>
              <a:gd name="T90" fmla="*/ 100 w 100"/>
              <a:gd name="T91" fmla="*/ 15 h 96"/>
              <a:gd name="T92" fmla="*/ 85 w 100"/>
              <a:gd name="T93" fmla="*/ 0 h 96"/>
              <a:gd name="T94" fmla="*/ 58 w 100"/>
              <a:gd name="T95" fmla="*/ 27 h 96"/>
              <a:gd name="T96" fmla="*/ 55 w 100"/>
              <a:gd name="T97" fmla="*/ 36 h 96"/>
              <a:gd name="T98" fmla="*/ 46 w 100"/>
              <a:gd name="T99" fmla="*/ 39 h 96"/>
              <a:gd name="T100" fmla="*/ 40 w 100"/>
              <a:gd name="T101" fmla="*/ 45 h 96"/>
              <a:gd name="T102" fmla="*/ 46 w 100"/>
              <a:gd name="T103" fmla="*/ 50 h 96"/>
              <a:gd name="T104" fmla="*/ 19 w 100"/>
              <a:gd name="T105" fmla="*/ 77 h 96"/>
              <a:gd name="T106" fmla="*/ 18 w 100"/>
              <a:gd name="T107" fmla="*/ 76 h 96"/>
              <a:gd name="T108" fmla="*/ 13 w 100"/>
              <a:gd name="T109" fmla="*/ 80 h 96"/>
              <a:gd name="T110" fmla="*/ 4 w 100"/>
              <a:gd name="T111" fmla="*/ 94 h 96"/>
              <a:gd name="T112" fmla="*/ 6 w 100"/>
              <a:gd name="T113" fmla="*/ 96 h 96"/>
              <a:gd name="T114" fmla="*/ 20 w 100"/>
              <a:gd name="T115" fmla="*/ 87 h 96"/>
              <a:gd name="T116" fmla="*/ 24 w 100"/>
              <a:gd name="T117" fmla="*/ 82 h 96"/>
              <a:gd name="T118" fmla="*/ 23 w 100"/>
              <a:gd name="T119" fmla="*/ 81 h 96"/>
              <a:gd name="T120" fmla="*/ 50 w 100"/>
              <a:gd name="T121"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96">
                <a:moveTo>
                  <a:pt x="29" y="44"/>
                </a:moveTo>
                <a:cubicBezTo>
                  <a:pt x="29" y="44"/>
                  <a:pt x="29" y="44"/>
                  <a:pt x="29" y="44"/>
                </a:cubicBezTo>
                <a:cubicBezTo>
                  <a:pt x="39" y="54"/>
                  <a:pt x="39" y="54"/>
                  <a:pt x="39" y="54"/>
                </a:cubicBezTo>
                <a:cubicBezTo>
                  <a:pt x="42" y="50"/>
                  <a:pt x="42" y="50"/>
                  <a:pt x="42" y="50"/>
                </a:cubicBezTo>
                <a:cubicBezTo>
                  <a:pt x="38" y="46"/>
                  <a:pt x="38" y="46"/>
                  <a:pt x="38" y="46"/>
                </a:cubicBezTo>
                <a:cubicBezTo>
                  <a:pt x="37" y="45"/>
                  <a:pt x="37" y="45"/>
                  <a:pt x="37" y="45"/>
                </a:cubicBezTo>
                <a:cubicBezTo>
                  <a:pt x="46" y="36"/>
                  <a:pt x="46" y="36"/>
                  <a:pt x="46" y="36"/>
                </a:cubicBezTo>
                <a:cubicBezTo>
                  <a:pt x="47" y="36"/>
                  <a:pt x="47" y="36"/>
                  <a:pt x="47" y="36"/>
                </a:cubicBezTo>
                <a:cubicBezTo>
                  <a:pt x="47" y="36"/>
                  <a:pt x="47" y="36"/>
                  <a:pt x="48" y="36"/>
                </a:cubicBezTo>
                <a:cubicBezTo>
                  <a:pt x="48" y="36"/>
                  <a:pt x="49" y="36"/>
                  <a:pt x="49" y="36"/>
                </a:cubicBezTo>
                <a:cubicBezTo>
                  <a:pt x="43" y="30"/>
                  <a:pt x="43" y="30"/>
                  <a:pt x="43" y="30"/>
                </a:cubicBezTo>
                <a:cubicBezTo>
                  <a:pt x="43" y="29"/>
                  <a:pt x="43" y="29"/>
                  <a:pt x="43" y="29"/>
                </a:cubicBezTo>
                <a:cubicBezTo>
                  <a:pt x="44" y="22"/>
                  <a:pt x="43" y="14"/>
                  <a:pt x="37" y="8"/>
                </a:cubicBezTo>
                <a:cubicBezTo>
                  <a:pt x="32" y="3"/>
                  <a:pt x="24" y="1"/>
                  <a:pt x="17" y="3"/>
                </a:cubicBezTo>
                <a:cubicBezTo>
                  <a:pt x="29" y="15"/>
                  <a:pt x="29" y="15"/>
                  <a:pt x="29" y="15"/>
                </a:cubicBezTo>
                <a:cubicBezTo>
                  <a:pt x="25" y="27"/>
                  <a:pt x="25" y="27"/>
                  <a:pt x="25" y="27"/>
                </a:cubicBezTo>
                <a:cubicBezTo>
                  <a:pt x="14" y="30"/>
                  <a:pt x="14" y="30"/>
                  <a:pt x="14" y="30"/>
                </a:cubicBezTo>
                <a:cubicBezTo>
                  <a:pt x="2" y="18"/>
                  <a:pt x="2" y="18"/>
                  <a:pt x="2" y="18"/>
                </a:cubicBezTo>
                <a:cubicBezTo>
                  <a:pt x="0" y="25"/>
                  <a:pt x="2" y="33"/>
                  <a:pt x="7" y="38"/>
                </a:cubicBezTo>
                <a:cubicBezTo>
                  <a:pt x="13" y="44"/>
                  <a:pt x="21" y="46"/>
                  <a:pt x="29" y="44"/>
                </a:cubicBezTo>
                <a:close/>
                <a:moveTo>
                  <a:pt x="64" y="51"/>
                </a:moveTo>
                <a:cubicBezTo>
                  <a:pt x="64" y="52"/>
                  <a:pt x="64" y="53"/>
                  <a:pt x="64" y="53"/>
                </a:cubicBezTo>
                <a:cubicBezTo>
                  <a:pt x="64" y="55"/>
                  <a:pt x="64" y="55"/>
                  <a:pt x="64" y="55"/>
                </a:cubicBezTo>
                <a:cubicBezTo>
                  <a:pt x="63" y="55"/>
                  <a:pt x="63" y="55"/>
                  <a:pt x="63" y="55"/>
                </a:cubicBezTo>
                <a:cubicBezTo>
                  <a:pt x="57" y="62"/>
                  <a:pt x="57" y="62"/>
                  <a:pt x="57" y="62"/>
                </a:cubicBezTo>
                <a:cubicBezTo>
                  <a:pt x="55" y="63"/>
                  <a:pt x="55" y="63"/>
                  <a:pt x="55" y="63"/>
                </a:cubicBezTo>
                <a:cubicBezTo>
                  <a:pt x="50" y="58"/>
                  <a:pt x="50" y="58"/>
                  <a:pt x="50" y="58"/>
                </a:cubicBezTo>
                <a:cubicBezTo>
                  <a:pt x="46" y="61"/>
                  <a:pt x="46" y="61"/>
                  <a:pt x="46" y="61"/>
                </a:cubicBezTo>
                <a:cubicBezTo>
                  <a:pt x="78" y="93"/>
                  <a:pt x="78" y="93"/>
                  <a:pt x="78" y="93"/>
                </a:cubicBezTo>
                <a:cubicBezTo>
                  <a:pt x="80" y="95"/>
                  <a:pt x="83" y="96"/>
                  <a:pt x="85" y="96"/>
                </a:cubicBezTo>
                <a:cubicBezTo>
                  <a:pt x="88" y="96"/>
                  <a:pt x="90" y="95"/>
                  <a:pt x="92" y="93"/>
                </a:cubicBezTo>
                <a:cubicBezTo>
                  <a:pt x="96" y="89"/>
                  <a:pt x="96" y="83"/>
                  <a:pt x="92" y="79"/>
                </a:cubicBezTo>
                <a:lnTo>
                  <a:pt x="64" y="51"/>
                </a:lnTo>
                <a:close/>
                <a:moveTo>
                  <a:pt x="89" y="90"/>
                </a:moveTo>
                <a:cubicBezTo>
                  <a:pt x="84" y="91"/>
                  <a:pt x="84" y="91"/>
                  <a:pt x="84" y="91"/>
                </a:cubicBezTo>
                <a:cubicBezTo>
                  <a:pt x="80" y="87"/>
                  <a:pt x="80" y="87"/>
                  <a:pt x="80" y="87"/>
                </a:cubicBezTo>
                <a:cubicBezTo>
                  <a:pt x="81" y="82"/>
                  <a:pt x="81" y="82"/>
                  <a:pt x="81" y="82"/>
                </a:cubicBezTo>
                <a:cubicBezTo>
                  <a:pt x="86" y="81"/>
                  <a:pt x="86" y="81"/>
                  <a:pt x="86" y="81"/>
                </a:cubicBezTo>
                <a:cubicBezTo>
                  <a:pt x="90" y="85"/>
                  <a:pt x="90" y="85"/>
                  <a:pt x="90" y="85"/>
                </a:cubicBezTo>
                <a:lnTo>
                  <a:pt x="89" y="90"/>
                </a:lnTo>
                <a:close/>
                <a:moveTo>
                  <a:pt x="50" y="54"/>
                </a:moveTo>
                <a:cubicBezTo>
                  <a:pt x="55" y="60"/>
                  <a:pt x="55" y="60"/>
                  <a:pt x="55" y="60"/>
                </a:cubicBezTo>
                <a:cubicBezTo>
                  <a:pt x="62" y="54"/>
                  <a:pt x="62" y="54"/>
                  <a:pt x="62" y="54"/>
                </a:cubicBezTo>
                <a:cubicBezTo>
                  <a:pt x="61" y="51"/>
                  <a:pt x="62" y="48"/>
                  <a:pt x="65" y="45"/>
                </a:cubicBezTo>
                <a:cubicBezTo>
                  <a:pt x="67" y="43"/>
                  <a:pt x="70" y="42"/>
                  <a:pt x="73" y="42"/>
                </a:cubicBezTo>
                <a:cubicBezTo>
                  <a:pt x="100" y="15"/>
                  <a:pt x="100" y="15"/>
                  <a:pt x="100" y="15"/>
                </a:cubicBezTo>
                <a:cubicBezTo>
                  <a:pt x="85" y="0"/>
                  <a:pt x="85" y="0"/>
                  <a:pt x="85" y="0"/>
                </a:cubicBezTo>
                <a:cubicBezTo>
                  <a:pt x="58" y="27"/>
                  <a:pt x="58" y="27"/>
                  <a:pt x="58" y="27"/>
                </a:cubicBezTo>
                <a:cubicBezTo>
                  <a:pt x="58" y="30"/>
                  <a:pt x="57" y="33"/>
                  <a:pt x="55" y="36"/>
                </a:cubicBezTo>
                <a:cubicBezTo>
                  <a:pt x="53" y="38"/>
                  <a:pt x="49" y="39"/>
                  <a:pt x="46" y="39"/>
                </a:cubicBezTo>
                <a:cubicBezTo>
                  <a:pt x="40" y="45"/>
                  <a:pt x="40" y="45"/>
                  <a:pt x="40" y="45"/>
                </a:cubicBezTo>
                <a:cubicBezTo>
                  <a:pt x="46" y="50"/>
                  <a:pt x="46" y="50"/>
                  <a:pt x="46" y="50"/>
                </a:cubicBezTo>
                <a:cubicBezTo>
                  <a:pt x="19" y="77"/>
                  <a:pt x="19" y="77"/>
                  <a:pt x="19" y="77"/>
                </a:cubicBezTo>
                <a:cubicBezTo>
                  <a:pt x="18" y="76"/>
                  <a:pt x="18" y="76"/>
                  <a:pt x="18" y="76"/>
                </a:cubicBezTo>
                <a:cubicBezTo>
                  <a:pt x="13" y="80"/>
                  <a:pt x="13" y="80"/>
                  <a:pt x="13" y="80"/>
                </a:cubicBezTo>
                <a:cubicBezTo>
                  <a:pt x="4" y="94"/>
                  <a:pt x="4" y="94"/>
                  <a:pt x="4" y="94"/>
                </a:cubicBezTo>
                <a:cubicBezTo>
                  <a:pt x="6" y="96"/>
                  <a:pt x="6" y="96"/>
                  <a:pt x="6" y="96"/>
                </a:cubicBezTo>
                <a:cubicBezTo>
                  <a:pt x="20" y="87"/>
                  <a:pt x="20" y="87"/>
                  <a:pt x="20" y="87"/>
                </a:cubicBezTo>
                <a:cubicBezTo>
                  <a:pt x="24" y="82"/>
                  <a:pt x="24" y="82"/>
                  <a:pt x="24" y="82"/>
                </a:cubicBezTo>
                <a:cubicBezTo>
                  <a:pt x="23" y="81"/>
                  <a:pt x="23" y="81"/>
                  <a:pt x="23" y="81"/>
                </a:cubicBezTo>
                <a:lnTo>
                  <a:pt x="50" y="54"/>
                </a:lnTo>
                <a:close/>
              </a:path>
            </a:pathLst>
          </a:custGeom>
          <a:solidFill>
            <a:schemeClr val="bg1"/>
          </a:solidFill>
          <a:ln>
            <a:noFill/>
          </a:ln>
          <a:effectLst>
            <a:outerShdw blurRad="50800" dist="38100" dir="2700000" algn="tl" rotWithShape="0">
              <a:prstClr val="black">
                <a:alpha val="40000"/>
              </a:prstClr>
            </a:outerShdw>
          </a:effectLst>
        </p:spPr>
        <p:txBody>
          <a:bodyPr/>
          <a:lstStyle/>
          <a:p>
            <a:pPr eaLnBrk="1" hangingPunct="1">
              <a:defRPr/>
            </a:pPr>
            <a:endParaRPr lang="zh-CN" altLang="en-US"/>
          </a:p>
        </p:txBody>
      </p:sp>
      <p:sp>
        <p:nvSpPr>
          <p:cNvPr id="36"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0801" y="1941075"/>
            <a:ext cx="2457663" cy="1499016"/>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119" y="3549422"/>
            <a:ext cx="2439345" cy="1344269"/>
          </a:xfrm>
          <a:prstGeom prst="rect">
            <a:avLst/>
          </a:prstGeom>
        </p:spPr>
      </p:pic>
      <p:sp>
        <p:nvSpPr>
          <p:cNvPr id="37" name="矩形 36"/>
          <p:cNvSpPr/>
          <p:nvPr/>
        </p:nvSpPr>
        <p:spPr>
          <a:xfrm>
            <a:off x="8820472" y="1931449"/>
            <a:ext cx="193832" cy="46659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118" y="5003021"/>
            <a:ext cx="2439345" cy="1575081"/>
          </a:xfrm>
          <a:prstGeom prst="rect">
            <a:avLst/>
          </a:prstGeom>
        </p:spPr>
      </p:pic>
    </p:spTree>
    <p:extLst>
      <p:ext uri="{BB962C8B-B14F-4D97-AF65-F5344CB8AC3E}">
        <p14:creationId xmlns:p14="http://schemas.microsoft.com/office/powerpoint/2010/main" val="2137138494"/>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6" name="矩形 38"/>
          <p:cNvSpPr>
            <a:spLocks noChangeArrowheads="1"/>
          </p:cNvSpPr>
          <p:nvPr/>
        </p:nvSpPr>
        <p:spPr bwMode="auto">
          <a:xfrm>
            <a:off x="835927" y="684055"/>
            <a:ext cx="1359809"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dirty="0">
              <a:solidFill>
                <a:srgbClr val="FFFFFF"/>
              </a:solidFill>
              <a:latin typeface="微软雅黑" pitchFamily="34" charset="-122"/>
            </a:endParaRPr>
          </a:p>
        </p:txBody>
      </p:sp>
      <p:sp>
        <p:nvSpPr>
          <p:cNvPr id="17" name="Rectangle 18"/>
          <p:cNvSpPr>
            <a:spLocks noChangeArrowheads="1"/>
          </p:cNvSpPr>
          <p:nvPr/>
        </p:nvSpPr>
        <p:spPr bwMode="auto">
          <a:xfrm>
            <a:off x="1038975" y="735829"/>
            <a:ext cx="1084753"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合格党员</a:t>
            </a:r>
            <a:endParaRPr lang="zh-CN" altLang="en-US" sz="2800" dirty="0">
              <a:solidFill>
                <a:schemeClr val="bg1"/>
              </a:solidFill>
              <a:latin typeface="微软雅黑" pitchFamily="34" charset="-122"/>
            </a:endParaRPr>
          </a:p>
        </p:txBody>
      </p:sp>
      <p:sp>
        <p:nvSpPr>
          <p:cNvPr id="18" name="矩形 30"/>
          <p:cNvSpPr>
            <a:spLocks noChangeArrowheads="1"/>
          </p:cNvSpPr>
          <p:nvPr/>
        </p:nvSpPr>
        <p:spPr bwMode="auto">
          <a:xfrm>
            <a:off x="2411760" y="991959"/>
            <a:ext cx="295232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结合工作实际</a:t>
            </a:r>
            <a:endParaRPr lang="zh-CN" altLang="en-US" sz="2000" dirty="0">
              <a:solidFill>
                <a:srgbClr val="FF0000"/>
              </a:solidFill>
            </a:endParaRPr>
          </a:p>
        </p:txBody>
      </p:sp>
      <p:sp>
        <p:nvSpPr>
          <p:cNvPr id="20" name="矩形 38"/>
          <p:cNvSpPr>
            <a:spLocks noChangeArrowheads="1"/>
          </p:cNvSpPr>
          <p:nvPr/>
        </p:nvSpPr>
        <p:spPr bwMode="auto">
          <a:xfrm>
            <a:off x="2195736" y="684055"/>
            <a:ext cx="2376264"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1" name="TextBox 20"/>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做</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3707904" y="1165225"/>
            <a:ext cx="7083425" cy="5692775"/>
          </a:xfrm>
          <a:custGeom>
            <a:avLst/>
            <a:gdLst>
              <a:gd name="connsiteX0" fmla="*/ 7082117 w 7082118"/>
              <a:gd name="connsiteY0" fmla="*/ 3541022 h 5692590"/>
              <a:gd name="connsiteX1" fmla="*/ 7082118 w 7082118"/>
              <a:gd name="connsiteY1" fmla="*/ 3541059 h 5692590"/>
              <a:gd name="connsiteX2" fmla="*/ 7082117 w 7082118"/>
              <a:gd name="connsiteY2" fmla="*/ 3541097 h 5692590"/>
              <a:gd name="connsiteX3" fmla="*/ 3541059 w 7082118"/>
              <a:gd name="connsiteY3" fmla="*/ 0 h 5692590"/>
              <a:gd name="connsiteX4" fmla="*/ 5228938 w 7082118"/>
              <a:gd name="connsiteY4" fmla="*/ 427387 h 5692590"/>
              <a:gd name="connsiteX5" fmla="*/ 5438082 w 7082118"/>
              <a:gd name="connsiteY5" fmla="*/ 554445 h 5692590"/>
              <a:gd name="connsiteX6" fmla="*/ 5438082 w 7082118"/>
              <a:gd name="connsiteY6" fmla="*/ 5692590 h 5692590"/>
              <a:gd name="connsiteX7" fmla="*/ 733146 w 7082118"/>
              <a:gd name="connsiteY7" fmla="*/ 5692590 h 5692590"/>
              <a:gd name="connsiteX8" fmla="*/ 604758 w 7082118"/>
              <a:gd name="connsiteY8" fmla="*/ 5520899 h 5692590"/>
              <a:gd name="connsiteX9" fmla="*/ 0 w 7082118"/>
              <a:gd name="connsiteY9" fmla="*/ 3541059 h 5692590"/>
              <a:gd name="connsiteX10" fmla="*/ 3541059 w 7082118"/>
              <a:gd name="connsiteY10" fmla="*/ 0 h 5692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2118" h="5692590">
                <a:moveTo>
                  <a:pt x="7082117" y="3541022"/>
                </a:moveTo>
                <a:lnTo>
                  <a:pt x="7082118" y="3541059"/>
                </a:lnTo>
                <a:lnTo>
                  <a:pt x="7082117" y="3541097"/>
                </a:lnTo>
                <a:close/>
                <a:moveTo>
                  <a:pt x="3541059" y="0"/>
                </a:moveTo>
                <a:cubicBezTo>
                  <a:pt x="4152207" y="0"/>
                  <a:pt x="4727194" y="154823"/>
                  <a:pt x="5228938" y="427387"/>
                </a:cubicBezTo>
                <a:lnTo>
                  <a:pt x="5438082" y="554445"/>
                </a:lnTo>
                <a:lnTo>
                  <a:pt x="5438082" y="5692590"/>
                </a:lnTo>
                <a:lnTo>
                  <a:pt x="733146" y="5692590"/>
                </a:lnTo>
                <a:lnTo>
                  <a:pt x="604758" y="5520899"/>
                </a:lnTo>
                <a:cubicBezTo>
                  <a:pt x="222945" y="4955742"/>
                  <a:pt x="0" y="4274437"/>
                  <a:pt x="0" y="3541059"/>
                </a:cubicBezTo>
                <a:cubicBezTo>
                  <a:pt x="0" y="1585386"/>
                  <a:pt x="1585386" y="0"/>
                  <a:pt x="3541059" y="0"/>
                </a:cubicBezTo>
                <a:close/>
              </a:path>
            </a:pathLst>
          </a:custGeom>
          <a:solidFill>
            <a:srgbClr val="DA1F2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4" name="任意多边形 23"/>
          <p:cNvSpPr/>
          <p:nvPr/>
        </p:nvSpPr>
        <p:spPr>
          <a:xfrm>
            <a:off x="4276229" y="1733550"/>
            <a:ext cx="4870450" cy="5124450"/>
          </a:xfrm>
          <a:custGeom>
            <a:avLst/>
            <a:gdLst>
              <a:gd name="connsiteX0" fmla="*/ 2973582 w 4870605"/>
              <a:gd name="connsiteY0" fmla="*/ 0 h 5125113"/>
              <a:gd name="connsiteX1" fmla="*/ 4865056 w 4870605"/>
              <a:gd name="connsiteY1" fmla="*/ 679022 h 5125113"/>
              <a:gd name="connsiteX2" fmla="*/ 4870605 w 4870605"/>
              <a:gd name="connsiteY2" fmla="*/ 684065 h 5125113"/>
              <a:gd name="connsiteX3" fmla="*/ 4870605 w 4870605"/>
              <a:gd name="connsiteY3" fmla="*/ 5125113 h 5125113"/>
              <a:gd name="connsiteX4" fmla="*/ 924736 w 4870605"/>
              <a:gd name="connsiteY4" fmla="*/ 5125113 h 5125113"/>
              <a:gd name="connsiteX5" fmla="*/ 870942 w 4870605"/>
              <a:gd name="connsiteY5" fmla="*/ 5076222 h 5125113"/>
              <a:gd name="connsiteX6" fmla="*/ 0 w 4870605"/>
              <a:gd name="connsiteY6" fmla="*/ 2973582 h 5125113"/>
              <a:gd name="connsiteX7" fmla="*/ 2973582 w 4870605"/>
              <a:gd name="connsiteY7" fmla="*/ 0 h 512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605" h="5125113">
                <a:moveTo>
                  <a:pt x="2973582" y="0"/>
                </a:moveTo>
                <a:cubicBezTo>
                  <a:pt x="3692073" y="0"/>
                  <a:pt x="4351046" y="254823"/>
                  <a:pt x="4865056" y="679022"/>
                </a:cubicBezTo>
                <a:lnTo>
                  <a:pt x="4870605" y="684065"/>
                </a:lnTo>
                <a:lnTo>
                  <a:pt x="4870605" y="5125113"/>
                </a:lnTo>
                <a:lnTo>
                  <a:pt x="924736" y="5125113"/>
                </a:lnTo>
                <a:lnTo>
                  <a:pt x="870942" y="5076222"/>
                </a:lnTo>
                <a:cubicBezTo>
                  <a:pt x="332830" y="4538110"/>
                  <a:pt x="0" y="3794714"/>
                  <a:pt x="0" y="2973582"/>
                </a:cubicBezTo>
                <a:cubicBezTo>
                  <a:pt x="0" y="1331318"/>
                  <a:pt x="1331318" y="0"/>
                  <a:pt x="2973582" y="0"/>
                </a:cubicBezTo>
                <a:close/>
              </a:path>
            </a:pathLst>
          </a:custGeom>
          <a:solidFill>
            <a:srgbClr val="DA1F2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25" name="矩形 15"/>
          <p:cNvSpPr>
            <a:spLocks noChangeArrowheads="1"/>
          </p:cNvSpPr>
          <p:nvPr/>
        </p:nvSpPr>
        <p:spPr bwMode="auto">
          <a:xfrm>
            <a:off x="5436939" y="4878388"/>
            <a:ext cx="33115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lnSpc>
                <a:spcPct val="150000"/>
              </a:lnSpc>
            </a:pPr>
            <a:r>
              <a:rPr lang="zh-CN" altLang="en-US" sz="1800" b="0" dirty="0">
                <a:solidFill>
                  <a:schemeClr val="bg1"/>
                </a:solidFill>
                <a:latin typeface="微软雅黑" pitchFamily="34" charset="-122"/>
              </a:rPr>
              <a:t>支部是战斗</a:t>
            </a:r>
            <a:r>
              <a:rPr lang="zh-CN" altLang="en-US" sz="1800" b="0" dirty="0" smtClean="0">
                <a:solidFill>
                  <a:schemeClr val="bg1"/>
                </a:solidFill>
                <a:latin typeface="微软雅黑" pitchFamily="34" charset="-122"/>
              </a:rPr>
              <a:t>核心</a:t>
            </a:r>
            <a:endParaRPr lang="en-US" altLang="zh-CN" sz="1800" b="0" dirty="0">
              <a:solidFill>
                <a:schemeClr val="bg1"/>
              </a:solidFill>
              <a:latin typeface="微软雅黑" pitchFamily="34" charset="-122"/>
            </a:endParaRPr>
          </a:p>
          <a:p>
            <a:pPr algn="ctr" eaLnBrk="1" hangingPunct="1">
              <a:lnSpc>
                <a:spcPct val="150000"/>
              </a:lnSpc>
            </a:pPr>
            <a:r>
              <a:rPr lang="zh-CN" altLang="en-US" sz="1800" b="0" dirty="0">
                <a:solidFill>
                  <a:schemeClr val="bg1"/>
                </a:solidFill>
                <a:latin typeface="微软雅黑" pitchFamily="34" charset="-122"/>
              </a:rPr>
              <a:t>党员是发展</a:t>
            </a:r>
            <a:r>
              <a:rPr lang="zh-CN" altLang="en-US" sz="1800" b="0" dirty="0" smtClean="0">
                <a:solidFill>
                  <a:schemeClr val="bg1"/>
                </a:solidFill>
                <a:latin typeface="微软雅黑" pitchFamily="34" charset="-122"/>
              </a:rPr>
              <a:t>中坚</a:t>
            </a:r>
            <a:endParaRPr lang="en-US" altLang="zh-CN" sz="1800" b="0" dirty="0">
              <a:solidFill>
                <a:schemeClr val="bg1"/>
              </a:solidFill>
              <a:latin typeface="微软雅黑" pitchFamily="34" charset="-122"/>
            </a:endParaRPr>
          </a:p>
        </p:txBody>
      </p:sp>
      <p:sp>
        <p:nvSpPr>
          <p:cNvPr id="26" name="矩形 17"/>
          <p:cNvSpPr>
            <a:spLocks noChangeArrowheads="1"/>
          </p:cNvSpPr>
          <p:nvPr/>
        </p:nvSpPr>
        <p:spPr bwMode="auto">
          <a:xfrm>
            <a:off x="6395789" y="4268788"/>
            <a:ext cx="1414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a:solidFill>
                  <a:schemeClr val="bg1"/>
                </a:solidFill>
                <a:latin typeface="Segoe UI Semilight" pitchFamily="34" charset="0"/>
              </a:rPr>
              <a:t>旗帜表率</a:t>
            </a:r>
          </a:p>
        </p:txBody>
      </p:sp>
      <p:sp>
        <p:nvSpPr>
          <p:cNvPr id="27" name="Freeform 5"/>
          <p:cNvSpPr>
            <a:spLocks noEditPoints="1"/>
          </p:cNvSpPr>
          <p:nvPr/>
        </p:nvSpPr>
        <p:spPr bwMode="auto">
          <a:xfrm>
            <a:off x="6591052" y="2897188"/>
            <a:ext cx="990600" cy="1255712"/>
          </a:xfrm>
          <a:custGeom>
            <a:avLst/>
            <a:gdLst>
              <a:gd name="T0" fmla="*/ 2147483646 w 82"/>
              <a:gd name="T1" fmla="*/ 2147483646 h 105"/>
              <a:gd name="T2" fmla="*/ 2147483646 w 82"/>
              <a:gd name="T3" fmla="*/ 2147483646 h 105"/>
              <a:gd name="T4" fmla="*/ 2147483646 w 82"/>
              <a:gd name="T5" fmla="*/ 2147483646 h 105"/>
              <a:gd name="T6" fmla="*/ 2147483646 w 82"/>
              <a:gd name="T7" fmla="*/ 2147483646 h 105"/>
              <a:gd name="T8" fmla="*/ 2147483646 w 82"/>
              <a:gd name="T9" fmla="*/ 2147483646 h 105"/>
              <a:gd name="T10" fmla="*/ 2147483646 w 82"/>
              <a:gd name="T11" fmla="*/ 2147483646 h 105"/>
              <a:gd name="T12" fmla="*/ 2147483646 w 82"/>
              <a:gd name="T13" fmla="*/ 2147483646 h 105"/>
              <a:gd name="T14" fmla="*/ 2147483646 w 82"/>
              <a:gd name="T15" fmla="*/ 2147483646 h 105"/>
              <a:gd name="T16" fmla="*/ 2147483646 w 82"/>
              <a:gd name="T17" fmla="*/ 2147483646 h 105"/>
              <a:gd name="T18" fmla="*/ 2147483646 w 82"/>
              <a:gd name="T19" fmla="*/ 2147483646 h 105"/>
              <a:gd name="T20" fmla="*/ 2147483646 w 82"/>
              <a:gd name="T21" fmla="*/ 2147483646 h 105"/>
              <a:gd name="T22" fmla="*/ 2147483646 w 82"/>
              <a:gd name="T23" fmla="*/ 2147483646 h 105"/>
              <a:gd name="T24" fmla="*/ 2147483646 w 82"/>
              <a:gd name="T25" fmla="*/ 2147483646 h 105"/>
              <a:gd name="T26" fmla="*/ 2147483646 w 82"/>
              <a:gd name="T27" fmla="*/ 2147483646 h 105"/>
              <a:gd name="T28" fmla="*/ 2147483646 w 82"/>
              <a:gd name="T29" fmla="*/ 2147483646 h 105"/>
              <a:gd name="T30" fmla="*/ 2147483646 w 82"/>
              <a:gd name="T31" fmla="*/ 2147483646 h 105"/>
              <a:gd name="T32" fmla="*/ 2147483646 w 82"/>
              <a:gd name="T33" fmla="*/ 2147483646 h 105"/>
              <a:gd name="T34" fmla="*/ 2147483646 w 82"/>
              <a:gd name="T35" fmla="*/ 2147483646 h 105"/>
              <a:gd name="T36" fmla="*/ 2147483646 w 82"/>
              <a:gd name="T37" fmla="*/ 2147483646 h 105"/>
              <a:gd name="T38" fmla="*/ 2147483646 w 82"/>
              <a:gd name="T39" fmla="*/ 2147483646 h 105"/>
              <a:gd name="T40" fmla="*/ 0 w 82"/>
              <a:gd name="T41" fmla="*/ 0 h 105"/>
              <a:gd name="T42" fmla="*/ 0 w 82"/>
              <a:gd name="T43" fmla="*/ 2147483646 h 105"/>
              <a:gd name="T44" fmla="*/ 2147483646 w 82"/>
              <a:gd name="T45" fmla="*/ 2147483646 h 105"/>
              <a:gd name="T46" fmla="*/ 2147483646 w 82"/>
              <a:gd name="T47" fmla="*/ 0 h 105"/>
              <a:gd name="T48" fmla="*/ 0 w 82"/>
              <a:gd name="T49" fmla="*/ 0 h 105"/>
              <a:gd name="T50" fmla="*/ 2147483646 w 82"/>
              <a:gd name="T51" fmla="*/ 2147483646 h 105"/>
              <a:gd name="T52" fmla="*/ 2147483646 w 82"/>
              <a:gd name="T53" fmla="*/ 2147483646 h 105"/>
              <a:gd name="T54" fmla="*/ 2147483646 w 82"/>
              <a:gd name="T55" fmla="*/ 2147483646 h 105"/>
              <a:gd name="T56" fmla="*/ 2147483646 w 82"/>
              <a:gd name="T57" fmla="*/ 2147483646 h 105"/>
              <a:gd name="T58" fmla="*/ 2147483646 w 82"/>
              <a:gd name="T59" fmla="*/ 2147483646 h 105"/>
              <a:gd name="T60" fmla="*/ 2147483646 w 82"/>
              <a:gd name="T61" fmla="*/ 2147483646 h 105"/>
              <a:gd name="T62" fmla="*/ 2147483646 w 82"/>
              <a:gd name="T63" fmla="*/ 2147483646 h 105"/>
              <a:gd name="T64" fmla="*/ 2147483646 w 82"/>
              <a:gd name="T65" fmla="*/ 2147483646 h 105"/>
              <a:gd name="T66" fmla="*/ 2147483646 w 82"/>
              <a:gd name="T67" fmla="*/ 2147483646 h 105"/>
              <a:gd name="T68" fmla="*/ 2147483646 w 82"/>
              <a:gd name="T69" fmla="*/ 2147483646 h 105"/>
              <a:gd name="T70" fmla="*/ 2147483646 w 82"/>
              <a:gd name="T71" fmla="*/ 2147483646 h 105"/>
              <a:gd name="T72" fmla="*/ 2147483646 w 82"/>
              <a:gd name="T73" fmla="*/ 2147483646 h 105"/>
              <a:gd name="T74" fmla="*/ 2147483646 w 82"/>
              <a:gd name="T75" fmla="*/ 2147483646 h 105"/>
              <a:gd name="T76" fmla="*/ 2147483646 w 82"/>
              <a:gd name="T77" fmla="*/ 2147483646 h 105"/>
              <a:gd name="T78" fmla="*/ 2147483646 w 82"/>
              <a:gd name="T79" fmla="*/ 2147483646 h 105"/>
              <a:gd name="T80" fmla="*/ 2147483646 w 82"/>
              <a:gd name="T81" fmla="*/ 2147483646 h 105"/>
              <a:gd name="T82" fmla="*/ 2147483646 w 82"/>
              <a:gd name="T83" fmla="*/ 2147483646 h 105"/>
              <a:gd name="T84" fmla="*/ 2147483646 w 82"/>
              <a:gd name="T85" fmla="*/ 2147483646 h 105"/>
              <a:gd name="T86" fmla="*/ 2147483646 w 82"/>
              <a:gd name="T87" fmla="*/ 2147483646 h 105"/>
              <a:gd name="T88" fmla="*/ 2147483646 w 82"/>
              <a:gd name="T89" fmla="*/ 2147483646 h 105"/>
              <a:gd name="T90" fmla="*/ 2147483646 w 82"/>
              <a:gd name="T91" fmla="*/ 2147483646 h 105"/>
              <a:gd name="T92" fmla="*/ 2147483646 w 82"/>
              <a:gd name="T93" fmla="*/ 2147483646 h 1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2"/>
              <a:gd name="T142" fmla="*/ 0 h 105"/>
              <a:gd name="T143" fmla="*/ 82 w 82"/>
              <a:gd name="T144" fmla="*/ 105 h 1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2" h="105">
                <a:moveTo>
                  <a:pt x="50" y="43"/>
                </a:moveTo>
                <a:cubicBezTo>
                  <a:pt x="47" y="42"/>
                  <a:pt x="44" y="41"/>
                  <a:pt x="41" y="41"/>
                </a:cubicBezTo>
                <a:cubicBezTo>
                  <a:pt x="38" y="41"/>
                  <a:pt x="35" y="42"/>
                  <a:pt x="32" y="43"/>
                </a:cubicBezTo>
                <a:cubicBezTo>
                  <a:pt x="32" y="15"/>
                  <a:pt x="32" y="15"/>
                  <a:pt x="32" y="15"/>
                </a:cubicBezTo>
                <a:cubicBezTo>
                  <a:pt x="9" y="15"/>
                  <a:pt x="9" y="15"/>
                  <a:pt x="9" y="15"/>
                </a:cubicBezTo>
                <a:cubicBezTo>
                  <a:pt x="9" y="29"/>
                  <a:pt x="9" y="29"/>
                  <a:pt x="9" y="29"/>
                </a:cubicBezTo>
                <a:cubicBezTo>
                  <a:pt x="20" y="49"/>
                  <a:pt x="20" y="49"/>
                  <a:pt x="20" y="49"/>
                </a:cubicBezTo>
                <a:cubicBezTo>
                  <a:pt x="13" y="55"/>
                  <a:pt x="9" y="64"/>
                  <a:pt x="9" y="73"/>
                </a:cubicBezTo>
                <a:cubicBezTo>
                  <a:pt x="9" y="91"/>
                  <a:pt x="23" y="105"/>
                  <a:pt x="41" y="105"/>
                </a:cubicBezTo>
                <a:cubicBezTo>
                  <a:pt x="59" y="105"/>
                  <a:pt x="73" y="91"/>
                  <a:pt x="73" y="73"/>
                </a:cubicBezTo>
                <a:cubicBezTo>
                  <a:pt x="73" y="63"/>
                  <a:pt x="68" y="54"/>
                  <a:pt x="60" y="48"/>
                </a:cubicBezTo>
                <a:cubicBezTo>
                  <a:pt x="73" y="29"/>
                  <a:pt x="73" y="29"/>
                  <a:pt x="73" y="29"/>
                </a:cubicBezTo>
                <a:cubicBezTo>
                  <a:pt x="73" y="15"/>
                  <a:pt x="73" y="15"/>
                  <a:pt x="73" y="15"/>
                </a:cubicBezTo>
                <a:cubicBezTo>
                  <a:pt x="50" y="15"/>
                  <a:pt x="50" y="15"/>
                  <a:pt x="50" y="15"/>
                </a:cubicBezTo>
                <a:lnTo>
                  <a:pt x="50" y="43"/>
                </a:lnTo>
                <a:close/>
                <a:moveTo>
                  <a:pt x="62" y="73"/>
                </a:moveTo>
                <a:cubicBezTo>
                  <a:pt x="62" y="85"/>
                  <a:pt x="52" y="94"/>
                  <a:pt x="41" y="94"/>
                </a:cubicBezTo>
                <a:cubicBezTo>
                  <a:pt x="30" y="94"/>
                  <a:pt x="20" y="85"/>
                  <a:pt x="20" y="73"/>
                </a:cubicBezTo>
                <a:cubicBezTo>
                  <a:pt x="20" y="62"/>
                  <a:pt x="30" y="53"/>
                  <a:pt x="41" y="53"/>
                </a:cubicBezTo>
                <a:cubicBezTo>
                  <a:pt x="52" y="53"/>
                  <a:pt x="62" y="62"/>
                  <a:pt x="62" y="73"/>
                </a:cubicBezTo>
                <a:close/>
                <a:moveTo>
                  <a:pt x="0" y="0"/>
                </a:moveTo>
                <a:cubicBezTo>
                  <a:pt x="0" y="9"/>
                  <a:pt x="0" y="9"/>
                  <a:pt x="0" y="9"/>
                </a:cubicBezTo>
                <a:cubicBezTo>
                  <a:pt x="82" y="9"/>
                  <a:pt x="82" y="9"/>
                  <a:pt x="82" y="9"/>
                </a:cubicBezTo>
                <a:cubicBezTo>
                  <a:pt x="82" y="0"/>
                  <a:pt x="82" y="0"/>
                  <a:pt x="82" y="0"/>
                </a:cubicBezTo>
                <a:lnTo>
                  <a:pt x="0" y="0"/>
                </a:lnTo>
                <a:close/>
                <a:moveTo>
                  <a:pt x="40" y="54"/>
                </a:moveTo>
                <a:cubicBezTo>
                  <a:pt x="36" y="67"/>
                  <a:pt x="36" y="67"/>
                  <a:pt x="36" y="67"/>
                </a:cubicBezTo>
                <a:cubicBezTo>
                  <a:pt x="23" y="67"/>
                  <a:pt x="23" y="67"/>
                  <a:pt x="23" y="67"/>
                </a:cubicBezTo>
                <a:cubicBezTo>
                  <a:pt x="23" y="67"/>
                  <a:pt x="22" y="67"/>
                  <a:pt x="22" y="67"/>
                </a:cubicBezTo>
                <a:cubicBezTo>
                  <a:pt x="22" y="68"/>
                  <a:pt x="22" y="68"/>
                  <a:pt x="23" y="68"/>
                </a:cubicBezTo>
                <a:cubicBezTo>
                  <a:pt x="33" y="76"/>
                  <a:pt x="33" y="76"/>
                  <a:pt x="33" y="76"/>
                </a:cubicBezTo>
                <a:cubicBezTo>
                  <a:pt x="29" y="88"/>
                  <a:pt x="29" y="88"/>
                  <a:pt x="29" y="88"/>
                </a:cubicBezTo>
                <a:cubicBezTo>
                  <a:pt x="29" y="89"/>
                  <a:pt x="29" y="89"/>
                  <a:pt x="29" y="89"/>
                </a:cubicBezTo>
                <a:cubicBezTo>
                  <a:pt x="30" y="89"/>
                  <a:pt x="30" y="89"/>
                  <a:pt x="30" y="89"/>
                </a:cubicBezTo>
                <a:cubicBezTo>
                  <a:pt x="41" y="81"/>
                  <a:pt x="41" y="81"/>
                  <a:pt x="41" y="81"/>
                </a:cubicBezTo>
                <a:cubicBezTo>
                  <a:pt x="52" y="89"/>
                  <a:pt x="52" y="89"/>
                  <a:pt x="52" y="89"/>
                </a:cubicBezTo>
                <a:cubicBezTo>
                  <a:pt x="52" y="89"/>
                  <a:pt x="52" y="89"/>
                  <a:pt x="52" y="89"/>
                </a:cubicBezTo>
                <a:cubicBezTo>
                  <a:pt x="52" y="89"/>
                  <a:pt x="52" y="89"/>
                  <a:pt x="53" y="89"/>
                </a:cubicBezTo>
                <a:cubicBezTo>
                  <a:pt x="53" y="89"/>
                  <a:pt x="53" y="89"/>
                  <a:pt x="53" y="88"/>
                </a:cubicBezTo>
                <a:cubicBezTo>
                  <a:pt x="49" y="76"/>
                  <a:pt x="49" y="76"/>
                  <a:pt x="49" y="76"/>
                </a:cubicBezTo>
                <a:cubicBezTo>
                  <a:pt x="59" y="68"/>
                  <a:pt x="59" y="68"/>
                  <a:pt x="59" y="68"/>
                </a:cubicBezTo>
                <a:cubicBezTo>
                  <a:pt x="60" y="68"/>
                  <a:pt x="60" y="68"/>
                  <a:pt x="60" y="67"/>
                </a:cubicBezTo>
                <a:cubicBezTo>
                  <a:pt x="60" y="67"/>
                  <a:pt x="59" y="67"/>
                  <a:pt x="59" y="67"/>
                </a:cubicBezTo>
                <a:cubicBezTo>
                  <a:pt x="46" y="67"/>
                  <a:pt x="46" y="67"/>
                  <a:pt x="46" y="67"/>
                </a:cubicBezTo>
                <a:cubicBezTo>
                  <a:pt x="42" y="54"/>
                  <a:pt x="42" y="54"/>
                  <a:pt x="42" y="54"/>
                </a:cubicBezTo>
                <a:cubicBezTo>
                  <a:pt x="42" y="54"/>
                  <a:pt x="41" y="54"/>
                  <a:pt x="41" y="54"/>
                </a:cubicBezTo>
                <a:cubicBezTo>
                  <a:pt x="41" y="54"/>
                  <a:pt x="40" y="54"/>
                  <a:pt x="40" y="54"/>
                </a:cubicBezTo>
                <a:close/>
              </a:path>
            </a:pathLst>
          </a:custGeom>
          <a:solidFill>
            <a:schemeClr val="bg1"/>
          </a:solidFill>
          <a:ln w="9525">
            <a:noFill/>
            <a:miter lim="800000"/>
            <a:headEnd/>
            <a:tailEnd/>
          </a:ln>
          <a:effectLst>
            <a:outerShdw blurRad="50800" dist="38100" algn="l" rotWithShape="0">
              <a:prstClr val="black">
                <a:alpha val="40000"/>
              </a:prstClr>
            </a:outerShdw>
          </a:effectLst>
        </p:spPr>
        <p:txBody>
          <a:bodyPr/>
          <a:lstStyle/>
          <a:p>
            <a:pPr>
              <a:defRPr/>
            </a:pPr>
            <a:endParaRPr lang="zh-CN" altLang="en-US"/>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7863"/>
          <a:stretch/>
        </p:blipFill>
        <p:spPr>
          <a:xfrm>
            <a:off x="804961" y="2435146"/>
            <a:ext cx="4919167" cy="3298110"/>
          </a:xfrm>
          <a:prstGeom prst="rect">
            <a:avLst/>
          </a:prstGeom>
        </p:spPr>
      </p:pic>
      <p:sp>
        <p:nvSpPr>
          <p:cNvPr id="28" name="矩形 27"/>
          <p:cNvSpPr/>
          <p:nvPr/>
        </p:nvSpPr>
        <p:spPr>
          <a:xfrm>
            <a:off x="0" y="2435147"/>
            <a:ext cx="611560" cy="32981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10438680"/>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3580572"/>
            <a:ext cx="9144000" cy="16744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43011" name="Rectangle 5"/>
          <p:cNvSpPr>
            <a:spLocks noChangeArrowheads="1"/>
          </p:cNvSpPr>
          <p:nvPr/>
        </p:nvSpPr>
        <p:spPr bwMode="auto">
          <a:xfrm>
            <a:off x="179512" y="4036078"/>
            <a:ext cx="8964487" cy="75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4400" spc="600" dirty="0" smtClean="0">
                <a:solidFill>
                  <a:schemeClr val="bg1"/>
                </a:solidFill>
              </a:rPr>
              <a:t>谢谢大家！</a:t>
            </a:r>
            <a:endParaRPr lang="zh-CN" altLang="en-US" sz="4400" spc="600" dirty="0">
              <a:solidFill>
                <a:schemeClr val="bg1"/>
              </a:solidFill>
            </a:endParaRPr>
          </a:p>
        </p:txBody>
      </p:sp>
      <p:pic>
        <p:nvPicPr>
          <p:cNvPr id="43012" name="Picture 8" desc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1205" y="1371565"/>
            <a:ext cx="1516733" cy="177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9" descr="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296892"/>
            <a:ext cx="1728192" cy="205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46160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9219"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739380" y="1936710"/>
            <a:ext cx="3052906" cy="4155589"/>
          </a:xfrm>
          <a:prstGeom prst="rect">
            <a:avLst/>
          </a:prstGeom>
          <a:noFill/>
          <a:ln w="9525">
            <a:noFill/>
            <a:miter lim="800000"/>
            <a:headEnd/>
            <a:tailEnd/>
          </a:ln>
        </p:spPr>
        <p:txBody>
          <a:bodyPr wrap="square" lIns="76800" tIns="38400" rIns="76800" bIns="38400" anchor="ctr">
            <a:spAutoFit/>
          </a:bodyPr>
          <a:lstStyle/>
          <a:p>
            <a:pPr eaLnBrk="1" hangingPunct="1">
              <a:lnSpc>
                <a:spcPct val="125000"/>
              </a:lnSpc>
              <a:spcAft>
                <a:spcPts val="600"/>
              </a:spcAft>
              <a:defRPr/>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基础</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在学：</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要把党的思想建设放在首位，以尊崇党章、遵守党规为基本要求，以用习近平总书记系列重要讲话精神武装全党为根本任务，增强政治意识、大局意识、核心意识、看齐意识，坚定正确政治方向</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eaLnBrk="1" hangingPunct="1">
              <a:lnSpc>
                <a:spcPct val="125000"/>
              </a:lnSpc>
              <a:defRPr/>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关键</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在做：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树立清风正气，严守政治纪律政治规矩；强化宗旨观念，勇于担当作为，在生产、工作、学习和社会生活中起先锋模范作用，为贯彻落实五大发展理念提供坚强组织保证。</a:t>
            </a:r>
          </a:p>
        </p:txBody>
      </p:sp>
      <p:sp>
        <p:nvSpPr>
          <p:cNvPr id="9222" name="矩形 30"/>
          <p:cNvSpPr>
            <a:spLocks noChangeArrowheads="1"/>
          </p:cNvSpPr>
          <p:nvPr/>
        </p:nvSpPr>
        <p:spPr bwMode="auto">
          <a:xfrm>
            <a:off x="2170793" y="991959"/>
            <a:ext cx="4258788"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rgbClr val="FF0000"/>
                </a:solidFill>
                <a:latin typeface="微软雅黑" pitchFamily="34" charset="-122"/>
              </a:rPr>
              <a:t>两学一做原则：勤学为基→真做为本</a:t>
            </a:r>
            <a:endParaRPr lang="zh-CN" altLang="en-US" sz="2000">
              <a:solidFill>
                <a:srgbClr val="FF0000"/>
              </a:solidFill>
            </a:endParaRPr>
          </a:p>
        </p:txBody>
      </p:sp>
      <p:sp>
        <p:nvSpPr>
          <p:cNvPr id="9223"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1" name="矩形 28"/>
          <p:cNvSpPr>
            <a:spLocks noChangeArrowheads="1"/>
          </p:cNvSpPr>
          <p:nvPr/>
        </p:nvSpPr>
        <p:spPr bwMode="auto">
          <a:xfrm>
            <a:off x="3995936" y="2058988"/>
            <a:ext cx="1447800" cy="3683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1800">
                <a:solidFill>
                  <a:schemeClr val="bg1"/>
                </a:solidFill>
                <a:latin typeface="微软雅黑" panose="020B0503020204020204" pitchFamily="34" charset="-122"/>
              </a:rPr>
              <a:t>  四个目的：</a:t>
            </a:r>
          </a:p>
        </p:txBody>
      </p:sp>
      <p:grpSp>
        <p:nvGrpSpPr>
          <p:cNvPr id="22" name="组合 49"/>
          <p:cNvGrpSpPr>
            <a:grpSpLocks/>
          </p:cNvGrpSpPr>
          <p:nvPr/>
        </p:nvGrpSpPr>
        <p:grpSpPr bwMode="auto">
          <a:xfrm>
            <a:off x="3995937" y="2740596"/>
            <a:ext cx="4320480" cy="381000"/>
            <a:chOff x="5333206" y="2667794"/>
            <a:chExt cx="5791200" cy="381000"/>
          </a:xfrm>
        </p:grpSpPr>
        <p:sp>
          <p:nvSpPr>
            <p:cNvPr id="23" name="矩形 35"/>
            <p:cNvSpPr>
              <a:spLocks noChangeArrowheads="1"/>
            </p:cNvSpPr>
            <p:nvPr/>
          </p:nvSpPr>
          <p:spPr bwMode="auto">
            <a:xfrm>
              <a:off x="5333206" y="2667794"/>
              <a:ext cx="5791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1800">
                <a:latin typeface="微软雅黑" panose="020B0503020204020204" pitchFamily="34" charset="-122"/>
              </a:endParaRPr>
            </a:p>
          </p:txBody>
        </p:sp>
        <p:sp>
          <p:nvSpPr>
            <p:cNvPr id="24" name="矩形 29"/>
            <p:cNvSpPr>
              <a:spLocks noChangeArrowheads="1"/>
            </p:cNvSpPr>
            <p:nvPr/>
          </p:nvSpPr>
          <p:spPr bwMode="auto">
            <a:xfrm>
              <a:off x="5561806" y="2673628"/>
              <a:ext cx="5292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1800" dirty="0">
                  <a:solidFill>
                    <a:schemeClr val="bg1"/>
                  </a:solidFill>
                  <a:latin typeface="微软雅黑" panose="020B0503020204020204" pitchFamily="34" charset="-122"/>
                </a:rPr>
                <a:t>推动全面从严治党向基层延伸</a:t>
              </a:r>
            </a:p>
          </p:txBody>
        </p:sp>
      </p:grpSp>
      <p:grpSp>
        <p:nvGrpSpPr>
          <p:cNvPr id="25" name="组合 48"/>
          <p:cNvGrpSpPr>
            <a:grpSpLocks/>
          </p:cNvGrpSpPr>
          <p:nvPr/>
        </p:nvGrpSpPr>
        <p:grpSpPr bwMode="auto">
          <a:xfrm>
            <a:off x="3995937" y="3451796"/>
            <a:ext cx="4320480" cy="381000"/>
            <a:chOff x="5333206" y="3284260"/>
            <a:chExt cx="5791200" cy="381000"/>
          </a:xfrm>
        </p:grpSpPr>
        <p:sp>
          <p:nvSpPr>
            <p:cNvPr id="26" name="矩形 42"/>
            <p:cNvSpPr>
              <a:spLocks noChangeArrowheads="1"/>
            </p:cNvSpPr>
            <p:nvPr/>
          </p:nvSpPr>
          <p:spPr bwMode="auto">
            <a:xfrm>
              <a:off x="5333206" y="3284260"/>
              <a:ext cx="5791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1800">
                <a:latin typeface="微软雅黑" panose="020B0503020204020204" pitchFamily="34" charset="-122"/>
              </a:endParaRPr>
            </a:p>
          </p:txBody>
        </p:sp>
        <p:sp>
          <p:nvSpPr>
            <p:cNvPr id="27" name="矩形 37"/>
            <p:cNvSpPr>
              <a:spLocks noChangeArrowheads="1"/>
            </p:cNvSpPr>
            <p:nvPr/>
          </p:nvSpPr>
          <p:spPr bwMode="auto">
            <a:xfrm>
              <a:off x="5561806" y="3290094"/>
              <a:ext cx="502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1800" dirty="0">
                  <a:solidFill>
                    <a:schemeClr val="bg1"/>
                  </a:solidFill>
                  <a:latin typeface="微软雅黑" panose="020B0503020204020204" pitchFamily="34" charset="-122"/>
                </a:rPr>
                <a:t>巩固群众路线和“三严三实”成果</a:t>
              </a:r>
            </a:p>
          </p:txBody>
        </p:sp>
      </p:grpSp>
      <p:grpSp>
        <p:nvGrpSpPr>
          <p:cNvPr id="28" name="组合 47"/>
          <p:cNvGrpSpPr>
            <a:grpSpLocks/>
          </p:cNvGrpSpPr>
          <p:nvPr/>
        </p:nvGrpSpPr>
        <p:grpSpPr bwMode="auto">
          <a:xfrm>
            <a:off x="3995937" y="4162996"/>
            <a:ext cx="4320480" cy="929164"/>
            <a:chOff x="5333206" y="3950494"/>
            <a:chExt cx="5791200" cy="929164"/>
          </a:xfrm>
        </p:grpSpPr>
        <p:sp>
          <p:nvSpPr>
            <p:cNvPr id="29" name="矩形 43"/>
            <p:cNvSpPr>
              <a:spLocks noChangeArrowheads="1"/>
            </p:cNvSpPr>
            <p:nvPr/>
          </p:nvSpPr>
          <p:spPr bwMode="auto">
            <a:xfrm>
              <a:off x="5333206" y="3950494"/>
              <a:ext cx="5791200" cy="929164"/>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1800">
                <a:latin typeface="微软雅黑" panose="020B0503020204020204" pitchFamily="34" charset="-122"/>
              </a:endParaRPr>
            </a:p>
          </p:txBody>
        </p:sp>
        <p:sp>
          <p:nvSpPr>
            <p:cNvPr id="30" name="矩形 39"/>
            <p:cNvSpPr>
              <a:spLocks noChangeArrowheads="1"/>
            </p:cNvSpPr>
            <p:nvPr/>
          </p:nvSpPr>
          <p:spPr bwMode="auto">
            <a:xfrm>
              <a:off x="5561806" y="3956328"/>
              <a:ext cx="556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lnSpc>
                  <a:spcPct val="150000"/>
                </a:lnSpc>
              </a:pPr>
              <a:r>
                <a:rPr lang="zh-CN" altLang="en-US" sz="1800" dirty="0">
                  <a:solidFill>
                    <a:schemeClr val="bg1"/>
                  </a:solidFill>
                  <a:latin typeface="微软雅黑" panose="020B0503020204020204" pitchFamily="34" charset="-122"/>
                </a:rPr>
                <a:t>解决党员队伍在思想、组织、作风</a:t>
              </a:r>
              <a:r>
                <a:rPr lang="zh-CN" altLang="en-US" sz="1800" dirty="0" smtClean="0">
                  <a:solidFill>
                    <a:schemeClr val="bg1"/>
                  </a:solidFill>
                  <a:latin typeface="微软雅黑" panose="020B0503020204020204" pitchFamily="34" charset="-122"/>
                </a:rPr>
                <a:t>、</a:t>
              </a:r>
              <a:endParaRPr lang="en-US" altLang="zh-CN" sz="1800" dirty="0" smtClean="0">
                <a:solidFill>
                  <a:schemeClr val="bg1"/>
                </a:solidFill>
                <a:latin typeface="微软雅黑" panose="020B0503020204020204" pitchFamily="34" charset="-122"/>
              </a:endParaRPr>
            </a:p>
            <a:p>
              <a:pPr eaLnBrk="1" hangingPunct="1">
                <a:lnSpc>
                  <a:spcPct val="150000"/>
                </a:lnSpc>
              </a:pPr>
              <a:r>
                <a:rPr lang="zh-CN" altLang="en-US" sz="1800" dirty="0" smtClean="0">
                  <a:solidFill>
                    <a:schemeClr val="bg1"/>
                  </a:solidFill>
                  <a:latin typeface="微软雅黑" panose="020B0503020204020204" pitchFamily="34" charset="-122"/>
                </a:rPr>
                <a:t>纪律</a:t>
              </a:r>
              <a:r>
                <a:rPr lang="zh-CN" altLang="en-US" sz="1800" dirty="0">
                  <a:solidFill>
                    <a:schemeClr val="bg1"/>
                  </a:solidFill>
                  <a:latin typeface="微软雅黑" panose="020B0503020204020204" pitchFamily="34" charset="-122"/>
                </a:rPr>
                <a:t>等方面问题</a:t>
              </a:r>
            </a:p>
          </p:txBody>
        </p:sp>
      </p:grpSp>
      <p:grpSp>
        <p:nvGrpSpPr>
          <p:cNvPr id="31" name="组合 46"/>
          <p:cNvGrpSpPr>
            <a:grpSpLocks/>
          </p:cNvGrpSpPr>
          <p:nvPr/>
        </p:nvGrpSpPr>
        <p:grpSpPr bwMode="auto">
          <a:xfrm>
            <a:off x="3995937" y="5424264"/>
            <a:ext cx="4320480" cy="381000"/>
            <a:chOff x="5333206" y="4572794"/>
            <a:chExt cx="5791200" cy="381000"/>
          </a:xfrm>
        </p:grpSpPr>
        <p:sp>
          <p:nvSpPr>
            <p:cNvPr id="32" name="矩形 44"/>
            <p:cNvSpPr>
              <a:spLocks noChangeArrowheads="1"/>
            </p:cNvSpPr>
            <p:nvPr/>
          </p:nvSpPr>
          <p:spPr bwMode="auto">
            <a:xfrm>
              <a:off x="5333206" y="4572794"/>
              <a:ext cx="5791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sz="1800">
                <a:latin typeface="微软雅黑" panose="020B0503020204020204" pitchFamily="34" charset="-122"/>
              </a:endParaRPr>
            </a:p>
          </p:txBody>
        </p:sp>
        <p:sp>
          <p:nvSpPr>
            <p:cNvPr id="33" name="矩形 41"/>
            <p:cNvSpPr>
              <a:spLocks noChangeArrowheads="1"/>
            </p:cNvSpPr>
            <p:nvPr/>
          </p:nvSpPr>
          <p:spPr bwMode="auto">
            <a:xfrm>
              <a:off x="5561804" y="4578628"/>
              <a:ext cx="556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1800" dirty="0">
                  <a:solidFill>
                    <a:schemeClr val="bg1"/>
                  </a:solidFill>
                  <a:latin typeface="微软雅黑" panose="020B0503020204020204" pitchFamily="34" charset="-122"/>
                </a:rPr>
                <a:t>保持党的先进性和纯洁性</a:t>
              </a:r>
            </a:p>
          </p:txBody>
        </p:sp>
      </p:grpSp>
      <p:sp>
        <p:nvSpPr>
          <p:cNvPr id="34"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a:solidFill>
                  <a:schemeClr val="bg1"/>
                </a:solidFill>
                <a:latin typeface="微软雅黑" pitchFamily="34" charset="-122"/>
              </a:rPr>
              <a:t>前言</a:t>
            </a:r>
          </a:p>
        </p:txBody>
      </p:sp>
    </p:spTree>
    <p:extLst>
      <p:ext uri="{BB962C8B-B14F-4D97-AF65-F5344CB8AC3E}">
        <p14:creationId xmlns:p14="http://schemas.microsoft.com/office/powerpoint/2010/main" val="371050405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0" y="3580571"/>
            <a:ext cx="9144000" cy="327742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47" name="矩形 10"/>
          <p:cNvSpPr>
            <a:spLocks noChangeArrowheads="1"/>
          </p:cNvSpPr>
          <p:nvPr/>
        </p:nvSpPr>
        <p:spPr bwMode="auto">
          <a:xfrm>
            <a:off x="913329" y="3928154"/>
            <a:ext cx="302928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dirty="0" smtClean="0">
                <a:solidFill>
                  <a:schemeClr val="bg1"/>
                </a:solidFill>
              </a:rPr>
              <a:t>1.   </a:t>
            </a:r>
            <a:r>
              <a:rPr lang="zh-CN" altLang="en-US" dirty="0" smtClean="0">
                <a:solidFill>
                  <a:schemeClr val="bg1"/>
                </a:solidFill>
              </a:rPr>
              <a:t>学习</a:t>
            </a:r>
            <a:r>
              <a:rPr lang="zh-CN" altLang="en-US" dirty="0">
                <a:solidFill>
                  <a:schemeClr val="bg1"/>
                </a:solidFill>
              </a:rPr>
              <a:t>共产党党章党规</a:t>
            </a:r>
          </a:p>
        </p:txBody>
      </p:sp>
      <p:sp>
        <p:nvSpPr>
          <p:cNvPr id="10248" name="矩形 13"/>
          <p:cNvSpPr>
            <a:spLocks noChangeArrowheads="1"/>
          </p:cNvSpPr>
          <p:nvPr/>
        </p:nvSpPr>
        <p:spPr bwMode="auto">
          <a:xfrm>
            <a:off x="913329" y="5604166"/>
            <a:ext cx="5420965"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b="0" dirty="0" smtClean="0">
                <a:solidFill>
                  <a:schemeClr val="bg1">
                    <a:lumMod val="85000"/>
                  </a:schemeClr>
                </a:solidFill>
              </a:rPr>
              <a:t>2.   </a:t>
            </a:r>
            <a:r>
              <a:rPr lang="zh-CN" altLang="en-US" b="0" dirty="0" smtClean="0">
                <a:solidFill>
                  <a:schemeClr val="bg1">
                    <a:lumMod val="85000"/>
                  </a:schemeClr>
                </a:solidFill>
              </a:rPr>
              <a:t>学习</a:t>
            </a:r>
            <a:r>
              <a:rPr lang="zh-CN" altLang="en-US" b="0" dirty="0">
                <a:solidFill>
                  <a:schemeClr val="bg1">
                    <a:lumMod val="85000"/>
                  </a:schemeClr>
                </a:solidFill>
              </a:rPr>
              <a:t>贯彻习近平总书记系列重要讲话精神</a:t>
            </a:r>
          </a:p>
        </p:txBody>
      </p:sp>
      <p:sp>
        <p:nvSpPr>
          <p:cNvPr id="10249" name="矩形 14"/>
          <p:cNvSpPr>
            <a:spLocks noChangeArrowheads="1"/>
          </p:cNvSpPr>
          <p:nvPr/>
        </p:nvSpPr>
        <p:spPr bwMode="auto">
          <a:xfrm>
            <a:off x="913329" y="6061260"/>
            <a:ext cx="1952067" cy="40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en-US" altLang="zh-CN" b="0" dirty="0" smtClean="0">
                <a:solidFill>
                  <a:schemeClr val="bg1">
                    <a:lumMod val="85000"/>
                  </a:schemeClr>
                </a:solidFill>
              </a:rPr>
              <a:t>3.   </a:t>
            </a:r>
            <a:r>
              <a:rPr lang="zh-CN" altLang="en-US" b="0" dirty="0" smtClean="0">
                <a:solidFill>
                  <a:schemeClr val="bg1">
                    <a:lumMod val="85000"/>
                  </a:schemeClr>
                </a:solidFill>
              </a:rPr>
              <a:t>做</a:t>
            </a:r>
            <a:r>
              <a:rPr lang="zh-CN" altLang="en-US" b="0" dirty="0">
                <a:solidFill>
                  <a:schemeClr val="bg1">
                    <a:lumMod val="85000"/>
                  </a:schemeClr>
                </a:solidFill>
              </a:rPr>
              <a:t>合格党员</a:t>
            </a:r>
          </a:p>
        </p:txBody>
      </p:sp>
      <p:grpSp>
        <p:nvGrpSpPr>
          <p:cNvPr id="10250" name="组合 12"/>
          <p:cNvGrpSpPr>
            <a:grpSpLocks/>
          </p:cNvGrpSpPr>
          <p:nvPr/>
        </p:nvGrpSpPr>
        <p:grpSpPr bwMode="auto">
          <a:xfrm>
            <a:off x="1256273" y="4431271"/>
            <a:ext cx="6286177" cy="343185"/>
            <a:chOff x="1675606" y="4355200"/>
            <a:chExt cx="8379639" cy="342234"/>
          </a:xfrm>
        </p:grpSpPr>
        <p:pic>
          <p:nvPicPr>
            <p:cNvPr id="10260"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矩形 11"/>
            <p:cNvSpPr>
              <a:spLocks noChangeArrowheads="1"/>
            </p:cNvSpPr>
            <p:nvPr/>
          </p:nvSpPr>
          <p:spPr bwMode="auto">
            <a:xfrm>
              <a:off x="2056606" y="4355200"/>
              <a:ext cx="7998639" cy="32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solidFill>
                </a:rPr>
                <a:t>中国共产党章程（中国共产党第十八次全国代表大会通过，</a:t>
              </a:r>
              <a:r>
                <a:rPr lang="en-US" altLang="zh-CN" sz="1500" b="0" dirty="0">
                  <a:solidFill>
                    <a:schemeClr val="bg1"/>
                  </a:solidFill>
                </a:rPr>
                <a:t>2012</a:t>
              </a:r>
              <a:r>
                <a:rPr lang="zh-CN" altLang="en-US" sz="1500" b="0" dirty="0">
                  <a:solidFill>
                    <a:schemeClr val="bg1"/>
                  </a:solidFill>
                </a:rPr>
                <a:t>版）</a:t>
              </a:r>
            </a:p>
          </p:txBody>
        </p:sp>
      </p:grpSp>
      <p:grpSp>
        <p:nvGrpSpPr>
          <p:cNvPr id="10251" name="组合 15"/>
          <p:cNvGrpSpPr>
            <a:grpSpLocks/>
          </p:cNvGrpSpPr>
          <p:nvPr/>
        </p:nvGrpSpPr>
        <p:grpSpPr bwMode="auto">
          <a:xfrm>
            <a:off x="1256273" y="4805838"/>
            <a:ext cx="2586464" cy="341715"/>
            <a:chOff x="1675606" y="4355197"/>
            <a:chExt cx="3447604" cy="342237"/>
          </a:xfrm>
        </p:grpSpPr>
        <p:pic>
          <p:nvPicPr>
            <p:cNvPr id="10258"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矩形 17"/>
            <p:cNvSpPr>
              <a:spLocks noChangeArrowheads="1"/>
            </p:cNvSpPr>
            <p:nvPr/>
          </p:nvSpPr>
          <p:spPr bwMode="auto">
            <a:xfrm>
              <a:off x="2056606" y="4355197"/>
              <a:ext cx="3066604" cy="32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solidFill>
                </a:rPr>
                <a:t>中国共产党廉洁自律准则</a:t>
              </a:r>
            </a:p>
          </p:txBody>
        </p:sp>
      </p:grpSp>
      <p:grpSp>
        <p:nvGrpSpPr>
          <p:cNvPr id="10252" name="组合 15"/>
          <p:cNvGrpSpPr>
            <a:grpSpLocks/>
          </p:cNvGrpSpPr>
          <p:nvPr/>
        </p:nvGrpSpPr>
        <p:grpSpPr bwMode="auto">
          <a:xfrm>
            <a:off x="1256273" y="5181982"/>
            <a:ext cx="2586464" cy="340250"/>
            <a:chOff x="1675606" y="4355195"/>
            <a:chExt cx="3447604" cy="342239"/>
          </a:xfrm>
        </p:grpSpPr>
        <p:pic>
          <p:nvPicPr>
            <p:cNvPr id="10256" name="Picture 2" descr="F:\办公室工作\2宣传\素材2016.1\icon\incon11.14\白色2015.11.16\文件.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5606" y="4382294"/>
              <a:ext cx="275431" cy="31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矩形 17"/>
            <p:cNvSpPr>
              <a:spLocks noChangeArrowheads="1"/>
            </p:cNvSpPr>
            <p:nvPr/>
          </p:nvSpPr>
          <p:spPr bwMode="auto">
            <a:xfrm>
              <a:off x="2056606" y="4355195"/>
              <a:ext cx="3066604" cy="32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r>
                <a:rPr lang="zh-CN" altLang="en-US" sz="1500" b="0" dirty="0">
                  <a:solidFill>
                    <a:schemeClr val="bg1"/>
                  </a:solidFill>
                </a:rPr>
                <a:t>中国共产党纪律处分条例</a:t>
              </a:r>
            </a:p>
          </p:txBody>
        </p:sp>
      </p:grpSp>
      <p:grpSp>
        <p:nvGrpSpPr>
          <p:cNvPr id="10253" name="组合 20"/>
          <p:cNvGrpSpPr>
            <a:grpSpLocks/>
          </p:cNvGrpSpPr>
          <p:nvPr/>
        </p:nvGrpSpPr>
        <p:grpSpPr bwMode="auto">
          <a:xfrm>
            <a:off x="7829379" y="4181992"/>
            <a:ext cx="628732" cy="2133106"/>
            <a:chOff x="10438606" y="4182167"/>
            <a:chExt cx="838200" cy="2133600"/>
          </a:xfrm>
        </p:grpSpPr>
        <p:sp>
          <p:nvSpPr>
            <p:cNvPr id="10254" name="圆角矩形 18"/>
            <p:cNvSpPr>
              <a:spLocks noChangeArrowheads="1"/>
            </p:cNvSpPr>
            <p:nvPr/>
          </p:nvSpPr>
          <p:spPr bwMode="auto">
            <a:xfrm>
              <a:off x="10438606" y="4182167"/>
              <a:ext cx="838200" cy="2133600"/>
            </a:xfrm>
            <a:prstGeom prst="roundRect">
              <a:avLst>
                <a:gd name="adj" fmla="val 9847"/>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0255" name="TextBox 19"/>
            <p:cNvSpPr txBox="1">
              <a:spLocks noChangeArrowheads="1"/>
            </p:cNvSpPr>
            <p:nvPr/>
          </p:nvSpPr>
          <p:spPr bwMode="auto">
            <a:xfrm>
              <a:off x="10613346" y="4719985"/>
              <a:ext cx="488722" cy="104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r>
                <a:rPr lang="zh-CN" altLang="en-US" sz="2700" b="0" kern="1900" spc="100" dirty="0" smtClean="0">
                  <a:solidFill>
                    <a:schemeClr val="bg1"/>
                  </a:solidFill>
                </a:rPr>
                <a:t>目</a:t>
              </a:r>
              <a:endParaRPr lang="en-US" altLang="zh-CN" sz="2700" b="0" kern="1900" spc="100" dirty="0" smtClean="0">
                <a:solidFill>
                  <a:schemeClr val="bg1"/>
                </a:solidFill>
              </a:endParaRPr>
            </a:p>
            <a:p>
              <a:pPr algn="ctr" eaLnBrk="1" hangingPunct="1"/>
              <a:endParaRPr lang="en-US" altLang="zh-CN" sz="800" b="0" kern="1900" spc="100" dirty="0">
                <a:solidFill>
                  <a:schemeClr val="bg1"/>
                </a:solidFill>
              </a:endParaRPr>
            </a:p>
            <a:p>
              <a:pPr algn="ctr" eaLnBrk="1" hangingPunct="1"/>
              <a:r>
                <a:rPr lang="zh-CN" altLang="en-US" sz="2700" b="0" kern="1900" spc="100" dirty="0" smtClean="0">
                  <a:solidFill>
                    <a:schemeClr val="bg1"/>
                  </a:solidFill>
                </a:rPr>
                <a:t>录</a:t>
              </a:r>
              <a:endParaRPr lang="zh-CN" altLang="en-US" sz="2700" b="0" kern="1900" spc="100" dirty="0">
                <a:solidFill>
                  <a:schemeClr val="bg1"/>
                </a:solidFill>
              </a:endParaRPr>
            </a:p>
          </p:txBody>
        </p:sp>
      </p:grpSp>
      <p:sp>
        <p:nvSpPr>
          <p:cNvPr id="24" name="Rectangle 10"/>
          <p:cNvSpPr>
            <a:spLocks noChangeArrowheads="1"/>
          </p:cNvSpPr>
          <p:nvPr/>
        </p:nvSpPr>
        <p:spPr bwMode="auto">
          <a:xfrm>
            <a:off x="513227" y="2420888"/>
            <a:ext cx="4233139" cy="84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5000" b="0" spc="300" dirty="0">
                <a:solidFill>
                  <a:srgbClr val="FF0000"/>
                </a:solidFill>
                <a:latin typeface="微软雅黑" panose="020B0503020204020204" pitchFamily="34" charset="-122"/>
              </a:rPr>
              <a:t>“</a:t>
            </a:r>
            <a:r>
              <a:rPr lang="zh-CN" altLang="en-US" sz="5000" spc="300" dirty="0">
                <a:solidFill>
                  <a:srgbClr val="FF0000"/>
                </a:solidFill>
                <a:latin typeface="微软雅黑" panose="020B0503020204020204" pitchFamily="34" charset="-122"/>
              </a:rPr>
              <a:t>两学一做</a:t>
            </a:r>
            <a:r>
              <a:rPr lang="zh-CN" altLang="en-US" sz="5000" b="0" spc="300" dirty="0">
                <a:solidFill>
                  <a:srgbClr val="FF0000"/>
                </a:solidFill>
                <a:latin typeface="微软雅黑" panose="020B0503020204020204" pitchFamily="34" charset="-122"/>
              </a:rPr>
              <a:t>”</a:t>
            </a:r>
          </a:p>
        </p:txBody>
      </p:sp>
      <p:sp>
        <p:nvSpPr>
          <p:cNvPr id="25" name="Rectangle 10"/>
          <p:cNvSpPr>
            <a:spLocks noChangeArrowheads="1"/>
          </p:cNvSpPr>
          <p:nvPr/>
        </p:nvSpPr>
        <p:spPr bwMode="auto">
          <a:xfrm>
            <a:off x="4230866" y="2761712"/>
            <a:ext cx="2232592" cy="446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400" spc="300" dirty="0">
                <a:solidFill>
                  <a:srgbClr val="FF0000"/>
                </a:solidFill>
                <a:latin typeface="微软雅黑" panose="020B0503020204020204" pitchFamily="34" charset="-122"/>
              </a:rPr>
              <a:t>学习教育活动</a:t>
            </a:r>
          </a:p>
        </p:txBody>
      </p:sp>
      <p:pic>
        <p:nvPicPr>
          <p:cNvPr id="26" name="Picture 15" descr="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58" y="476673"/>
            <a:ext cx="753134"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6" descr="h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61" y="486297"/>
            <a:ext cx="914519" cy="95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43942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1267"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7173" name="Rectangle 24"/>
          <p:cNvSpPr>
            <a:spLocks noChangeArrowheads="1"/>
          </p:cNvSpPr>
          <p:nvPr/>
        </p:nvSpPr>
        <p:spPr bwMode="auto">
          <a:xfrm>
            <a:off x="856171" y="1905481"/>
            <a:ext cx="7430467" cy="1739543"/>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itchFamily="34" charset="-122"/>
                <a:ea typeface="微软雅黑" panose="020B0503020204020204" pitchFamily="34" charset="-122"/>
              </a:rPr>
              <a:t>党章是党的总章程，集中体现党的理论和路线方针政策，以及党的重要主张，规定党内的重要制度和体制机制，对推进党的工作，加强党的建设，具有根本性的规范和指导作用。我们党二大制定的第一部正式章程算起</a:t>
            </a:r>
            <a:r>
              <a:rPr lang="en-US" altLang="zh-CN" dirty="0">
                <a:solidFill>
                  <a:schemeClr val="tx1">
                    <a:lumMod val="75000"/>
                    <a:lumOff val="25000"/>
                  </a:schemeClr>
                </a:solidFill>
                <a:latin typeface="微软雅黑" pitchFamily="34" charset="-122"/>
                <a:ea typeface="微软雅黑" panose="020B0503020204020204" pitchFamily="34" charset="-122"/>
              </a:rPr>
              <a:t>,</a:t>
            </a:r>
            <a:r>
              <a:rPr lang="zh-CN" altLang="en-US" dirty="0">
                <a:solidFill>
                  <a:schemeClr val="tx1">
                    <a:lumMod val="75000"/>
                    <a:lumOff val="25000"/>
                  </a:schemeClr>
                </a:solidFill>
                <a:latin typeface="微软雅黑" pitchFamily="34" charset="-122"/>
                <a:ea typeface="微软雅黑" panose="020B0503020204020204" pitchFamily="34" charset="-122"/>
              </a:rPr>
              <a:t>到党的十七大，中国共产党先后</a:t>
            </a:r>
            <a:r>
              <a:rPr lang="en-US" altLang="zh-CN" dirty="0">
                <a:solidFill>
                  <a:srgbClr val="FF0000"/>
                </a:solidFill>
                <a:latin typeface="微软雅黑" pitchFamily="34" charset="-122"/>
                <a:ea typeface="微软雅黑" panose="020B0503020204020204" pitchFamily="34" charset="-122"/>
              </a:rPr>
              <a:t>15</a:t>
            </a:r>
            <a:r>
              <a:rPr lang="zh-CN" altLang="en-US" dirty="0">
                <a:solidFill>
                  <a:srgbClr val="FF0000"/>
                </a:solidFill>
                <a:latin typeface="微软雅黑" pitchFamily="34" charset="-122"/>
                <a:ea typeface="微软雅黑" panose="020B0503020204020204" pitchFamily="34" charset="-122"/>
              </a:rPr>
              <a:t>次</a:t>
            </a:r>
            <a:r>
              <a:rPr lang="zh-CN" altLang="en-US" dirty="0">
                <a:solidFill>
                  <a:schemeClr val="tx1">
                    <a:lumMod val="75000"/>
                    <a:lumOff val="25000"/>
                  </a:schemeClr>
                </a:solidFill>
                <a:latin typeface="微软雅黑" pitchFamily="34" charset="-122"/>
                <a:ea typeface="微软雅黑" panose="020B0503020204020204" pitchFamily="34" charset="-122"/>
              </a:rPr>
              <a:t>修改党章。</a:t>
            </a:r>
          </a:p>
        </p:txBody>
      </p:sp>
      <p:sp>
        <p:nvSpPr>
          <p:cNvPr id="11270"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总 纲</a:t>
            </a:r>
            <a:endParaRPr lang="zh-CN" altLang="en-US" sz="2000" dirty="0">
              <a:solidFill>
                <a:srgbClr val="FF0000"/>
              </a:solidFill>
            </a:endParaRPr>
          </a:p>
        </p:txBody>
      </p:sp>
      <p:sp>
        <p:nvSpPr>
          <p:cNvPr id="11271"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29" name="矩形 28"/>
          <p:cNvSpPr/>
          <p:nvPr/>
        </p:nvSpPr>
        <p:spPr>
          <a:xfrm>
            <a:off x="856171" y="5661248"/>
            <a:ext cx="7475096" cy="493048"/>
          </a:xfrm>
          <a:prstGeom prst="rect">
            <a:avLst/>
          </a:prstGeom>
        </p:spPr>
        <p:txBody>
          <a:bodyPr wrap="square" lIns="76800" tIns="38400" rIns="76800" bIns="38400">
            <a:spAutoFit/>
          </a:bodyPr>
          <a:lstStyle/>
          <a:p>
            <a:pPr eaLnBrk="1" hangingPunct="1">
              <a:lnSpc>
                <a:spcPct val="150000"/>
              </a:lnSpc>
              <a:buClr>
                <a:schemeClr val="tx1"/>
              </a:buCl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最新为</a:t>
            </a:r>
            <a:r>
              <a:rPr lang="en-US" altLang="zh-CN" b="1" dirty="0" smtClean="0">
                <a:solidFill>
                  <a:srgbClr val="FF0000"/>
                </a:solidFill>
                <a:latin typeface="微软雅黑" panose="020B0503020204020204" pitchFamily="34" charset="-122"/>
                <a:ea typeface="微软雅黑" panose="020B0503020204020204" pitchFamily="34" charset="-122"/>
              </a:rPr>
              <a:t>2012</a:t>
            </a:r>
            <a:r>
              <a:rPr lang="zh-CN" altLang="en-US" b="1" dirty="0" smtClean="0">
                <a:solidFill>
                  <a:srgbClr val="FF0000"/>
                </a:solidFill>
                <a:latin typeface="微软雅黑" panose="020B0503020204020204" pitchFamily="34" charset="-122"/>
                <a:ea typeface="微软雅黑" panose="020B0503020204020204" pitchFamily="34" charset="-122"/>
              </a:rPr>
              <a:t>年</a:t>
            </a:r>
            <a:r>
              <a:rPr lang="en-US" altLang="zh-CN" b="1" dirty="0" smtClean="0">
                <a:solidFill>
                  <a:srgbClr val="FF0000"/>
                </a:solidFill>
                <a:latin typeface="微软雅黑" panose="020B0503020204020204" pitchFamily="34" charset="-122"/>
                <a:ea typeface="微软雅黑" panose="020B0503020204020204" pitchFamily="34" charset="-122"/>
              </a:rPr>
              <a:t>11</a:t>
            </a:r>
            <a:r>
              <a:rPr lang="zh-CN" altLang="en-US" b="1" dirty="0" smtClean="0">
                <a:solidFill>
                  <a:srgbClr val="FF0000"/>
                </a:solidFill>
                <a:latin typeface="微软雅黑" panose="020B0503020204020204" pitchFamily="34" charset="-122"/>
                <a:ea typeface="微软雅黑" panose="020B0503020204020204" pitchFamily="34" charset="-122"/>
              </a:rPr>
              <a:t>月</a:t>
            </a:r>
            <a:r>
              <a:rPr lang="en-US" altLang="zh-CN" b="1" dirty="0" smtClean="0">
                <a:solidFill>
                  <a:srgbClr val="FF0000"/>
                </a:solidFill>
                <a:latin typeface="微软雅黑" panose="020B0503020204020204" pitchFamily="34" charset="-122"/>
                <a:ea typeface="微软雅黑" panose="020B0503020204020204" pitchFamily="34" charset="-122"/>
              </a:rPr>
              <a:t>14</a:t>
            </a:r>
            <a:r>
              <a:rPr lang="zh-CN" altLang="en-US" b="1" dirty="0" smtClean="0">
                <a:solidFill>
                  <a:srgbClr val="FF0000"/>
                </a:solidFill>
                <a:latin typeface="微软雅黑" panose="020B0503020204020204" pitchFamily="34" charset="-122"/>
                <a:ea typeface="微软雅黑" panose="020B0503020204020204" pitchFamily="34" charset="-122"/>
              </a:rPr>
              <a:t>日</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十八</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大修订，包括</a:t>
            </a:r>
            <a:r>
              <a:rPr lang="zh-CN" altLang="en-US" b="1" dirty="0">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总纲，十一章，</a:t>
            </a:r>
            <a:r>
              <a:rPr lang="en-US" altLang="zh-CN" b="1" dirty="0">
                <a:solidFill>
                  <a:srgbClr val="FF0000"/>
                </a:solidFill>
                <a:latin typeface="微软雅黑" panose="020B0503020204020204" pitchFamily="34" charset="-122"/>
                <a:ea typeface="微软雅黑" panose="020B0503020204020204" pitchFamily="34" charset="-122"/>
              </a:rPr>
              <a:t>53</a:t>
            </a:r>
            <a:r>
              <a:rPr lang="zh-CN" altLang="en-US" b="1" dirty="0">
                <a:solidFill>
                  <a:srgbClr val="FF0000"/>
                </a:solidFill>
                <a:latin typeface="微软雅黑" panose="020B0503020204020204" pitchFamily="34" charset="-122"/>
                <a:ea typeface="微软雅黑" panose="020B0503020204020204" pitchFamily="34" charset="-122"/>
              </a:rPr>
              <a:t>条</a:t>
            </a:r>
            <a:r>
              <a:rPr lang="zh-CN" altLang="en-US" b="1" dirty="0">
                <a:latin typeface="微软雅黑" panose="020B0503020204020204" pitchFamily="34" charset="-122"/>
                <a:ea typeface="微软雅黑" panose="020B0503020204020204" pitchFamily="34" charset="-122"/>
              </a:rPr>
              <a:t>”</a:t>
            </a:r>
          </a:p>
        </p:txBody>
      </p:sp>
      <p:pic>
        <p:nvPicPr>
          <p:cNvPr id="11273" name="Picture 1" descr="C:\Documents and Settings\Administrator\Application Data\Tencent\Users\81789289\QQ\WinTemp\RichOle\_LMQTF37NDI8J[QHHU(8XD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38" y="3762671"/>
            <a:ext cx="5473721" cy="182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Tree>
    <p:extLst>
      <p:ext uri="{BB962C8B-B14F-4D97-AF65-F5344CB8AC3E}">
        <p14:creationId xmlns:p14="http://schemas.microsoft.com/office/powerpoint/2010/main" val="302575458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648947"/>
            <a:ext cx="7430467" cy="1739543"/>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中国共产党是中国工人阶级的先锋队，同时是中国人民和中华民族的先锋队，是中国特色社会主义事业的领导核心，代表中国先进生产力的发展要求，代表中国先进文化的前进方向，代表中国最广大人民的根本利益。党的最高理想和最终目标是实现共产主义。</a:t>
            </a:r>
          </a:p>
        </p:txBody>
      </p:sp>
      <p:grpSp>
        <p:nvGrpSpPr>
          <p:cNvPr id="12296" name="组合 11"/>
          <p:cNvGrpSpPr>
            <a:grpSpLocks/>
          </p:cNvGrpSpPr>
          <p:nvPr/>
        </p:nvGrpSpPr>
        <p:grpSpPr bwMode="auto">
          <a:xfrm>
            <a:off x="970486" y="2276872"/>
            <a:ext cx="2709515" cy="415498"/>
            <a:chOff x="1294606" y="2176096"/>
            <a:chExt cx="3612216" cy="415167"/>
          </a:xfrm>
        </p:grpSpPr>
        <p:sp>
          <p:nvSpPr>
            <p:cNvPr id="12301" name="矩形 9"/>
            <p:cNvSpPr>
              <a:spLocks noChangeArrowheads="1"/>
            </p:cNvSpPr>
            <p:nvPr/>
          </p:nvSpPr>
          <p:spPr bwMode="auto">
            <a:xfrm>
              <a:off x="1429400" y="2176096"/>
              <a:ext cx="3477422"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根本属性与最高理想</a:t>
              </a:r>
            </a:p>
          </p:txBody>
        </p:sp>
        <p:sp>
          <p:nvSpPr>
            <p:cNvPr id="12302"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12297" name="组合 12"/>
          <p:cNvGrpSpPr>
            <a:grpSpLocks/>
          </p:cNvGrpSpPr>
          <p:nvPr/>
        </p:nvGrpSpPr>
        <p:grpSpPr bwMode="auto">
          <a:xfrm>
            <a:off x="970486" y="4679339"/>
            <a:ext cx="1363016" cy="415498"/>
            <a:chOff x="1294606" y="2176096"/>
            <a:chExt cx="1816700" cy="416759"/>
          </a:xfrm>
        </p:grpSpPr>
        <p:sp>
          <p:nvSpPr>
            <p:cNvPr id="12299" name="矩形 13"/>
            <p:cNvSpPr>
              <a:spLocks noChangeArrowheads="1"/>
            </p:cNvSpPr>
            <p:nvPr/>
          </p:nvSpPr>
          <p:spPr bwMode="auto">
            <a:xfrm>
              <a:off x="1429400" y="2176096"/>
              <a:ext cx="1681906"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dirty="0">
                  <a:solidFill>
                    <a:srgbClr val="FF0000"/>
                  </a:solidFill>
                </a:rPr>
                <a:t>指导思想</a:t>
              </a:r>
            </a:p>
          </p:txBody>
        </p:sp>
        <p:sp>
          <p:nvSpPr>
            <p:cNvPr id="12300"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856171" y="5066878"/>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以马克思列宁主义、毛泽东思想、邓小平理论、“三个代表”重要思想和科学发展观作为自己的行动指南 。</a:t>
            </a:r>
          </a:p>
        </p:txBody>
      </p:sp>
      <p:sp>
        <p:nvSpPr>
          <p:cNvPr id="1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7"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总 纲</a:t>
            </a:r>
            <a:endParaRPr lang="zh-CN" altLang="en-US" sz="2000" dirty="0">
              <a:solidFill>
                <a:srgbClr val="FF0000"/>
              </a:solidFill>
            </a:endParaRPr>
          </a:p>
        </p:txBody>
      </p:sp>
      <p:sp>
        <p:nvSpPr>
          <p:cNvPr id="18"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9"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20" name="TextBox 19"/>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7484735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7173" name="Rectangle 24"/>
          <p:cNvSpPr>
            <a:spLocks noChangeArrowheads="1"/>
          </p:cNvSpPr>
          <p:nvPr/>
        </p:nvSpPr>
        <p:spPr bwMode="auto">
          <a:xfrm>
            <a:off x="856171" y="2812245"/>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开辟了中国特色社会主义道路，形成了中国特色社会主义理论体系，确立了中国特色社会主义制度。</a:t>
            </a:r>
          </a:p>
        </p:txBody>
      </p:sp>
      <p:grpSp>
        <p:nvGrpSpPr>
          <p:cNvPr id="13320" name="组合 11"/>
          <p:cNvGrpSpPr>
            <a:grpSpLocks/>
          </p:cNvGrpSpPr>
          <p:nvPr/>
        </p:nvGrpSpPr>
        <p:grpSpPr bwMode="auto">
          <a:xfrm>
            <a:off x="970487" y="2359858"/>
            <a:ext cx="3517432" cy="415498"/>
            <a:chOff x="1294606" y="2176096"/>
            <a:chExt cx="4689137" cy="415167"/>
          </a:xfrm>
        </p:grpSpPr>
        <p:sp>
          <p:nvSpPr>
            <p:cNvPr id="13325" name="矩形 9"/>
            <p:cNvSpPr>
              <a:spLocks noChangeArrowheads="1"/>
            </p:cNvSpPr>
            <p:nvPr/>
          </p:nvSpPr>
          <p:spPr bwMode="auto">
            <a:xfrm>
              <a:off x="1429400" y="2176096"/>
              <a:ext cx="4554343"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如何取得伟大的成绩和进步</a:t>
              </a:r>
            </a:p>
          </p:txBody>
        </p:sp>
        <p:sp>
          <p:nvSpPr>
            <p:cNvPr id="13326"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13321" name="组合 12"/>
          <p:cNvGrpSpPr>
            <a:grpSpLocks/>
          </p:cNvGrpSpPr>
          <p:nvPr/>
        </p:nvGrpSpPr>
        <p:grpSpPr bwMode="auto">
          <a:xfrm>
            <a:off x="970486" y="3972937"/>
            <a:ext cx="1363016" cy="415498"/>
            <a:chOff x="1294606" y="2176096"/>
            <a:chExt cx="1816700" cy="416759"/>
          </a:xfrm>
        </p:grpSpPr>
        <p:sp>
          <p:nvSpPr>
            <p:cNvPr id="13323" name="矩形 13"/>
            <p:cNvSpPr>
              <a:spLocks noChangeArrowheads="1"/>
            </p:cNvSpPr>
            <p:nvPr/>
          </p:nvSpPr>
          <p:spPr bwMode="auto">
            <a:xfrm>
              <a:off x="1429400" y="2176096"/>
              <a:ext cx="1681906"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指导思想</a:t>
              </a:r>
            </a:p>
          </p:txBody>
        </p:sp>
        <p:sp>
          <p:nvSpPr>
            <p:cNvPr id="13324"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856171" y="4409211"/>
            <a:ext cx="7430467" cy="1324045"/>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领导和团结全国各族人民，以经济建设为中心，坚持四项基本原则（立国之本），坚持改革开放（强国之路），自力更生，艰苦创业，为把我国建设成为富强民主文明和谐的社会主义现代化国家而奋斗。</a:t>
            </a:r>
          </a:p>
        </p:txBody>
      </p:sp>
      <p:sp>
        <p:nvSpPr>
          <p:cNvPr id="1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7"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总 纲</a:t>
            </a:r>
            <a:endParaRPr lang="zh-CN" altLang="en-US" sz="2000" dirty="0">
              <a:solidFill>
                <a:srgbClr val="FF0000"/>
              </a:solidFill>
            </a:endParaRPr>
          </a:p>
        </p:txBody>
      </p:sp>
      <p:sp>
        <p:nvSpPr>
          <p:cNvPr id="18"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9"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2" name="TextBox 1"/>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2101436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6704048"/>
            <a:ext cx="9144000" cy="15395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sp>
        <p:nvSpPr>
          <p:cNvPr id="14339"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4340" name="Rectangle 18"/>
          <p:cNvSpPr>
            <a:spLocks noChangeArrowheads="1"/>
          </p:cNvSpPr>
          <p:nvPr/>
        </p:nvSpPr>
        <p:spPr bwMode="auto">
          <a:xfrm>
            <a:off x="1157438" y="867606"/>
            <a:ext cx="614442" cy="69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a:solidFill>
                  <a:schemeClr val="bg1"/>
                </a:solidFill>
                <a:latin typeface="微软雅黑" pitchFamily="34" charset="-122"/>
              </a:rPr>
              <a:t>党章</a:t>
            </a:r>
          </a:p>
        </p:txBody>
      </p:sp>
      <p:sp>
        <p:nvSpPr>
          <p:cNvPr id="7173" name="Rectangle 24"/>
          <p:cNvSpPr>
            <a:spLocks noChangeArrowheads="1"/>
          </p:cNvSpPr>
          <p:nvPr/>
        </p:nvSpPr>
        <p:spPr bwMode="auto">
          <a:xfrm>
            <a:off x="856171" y="2849005"/>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发展社会主义市场经济、民主政治、先进文化、和谐社会、生态文明（与十八大报告中的“五位一体”相呼应）。</a:t>
            </a:r>
          </a:p>
        </p:txBody>
      </p:sp>
      <p:sp>
        <p:nvSpPr>
          <p:cNvPr id="14342" name="矩形 30"/>
          <p:cNvSpPr>
            <a:spLocks noChangeArrowheads="1"/>
          </p:cNvSpPr>
          <p:nvPr/>
        </p:nvSpPr>
        <p:spPr bwMode="auto">
          <a:xfrm>
            <a:off x="2170792" y="991959"/>
            <a:ext cx="738593"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总 纲</a:t>
            </a:r>
            <a:endParaRPr lang="zh-CN" altLang="en-US" sz="2000" dirty="0">
              <a:solidFill>
                <a:srgbClr val="FF0000"/>
              </a:solidFill>
            </a:endParaRPr>
          </a:p>
        </p:txBody>
      </p:sp>
      <p:sp>
        <p:nvSpPr>
          <p:cNvPr id="14343"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grpSp>
        <p:nvGrpSpPr>
          <p:cNvPr id="14344" name="组合 11"/>
          <p:cNvGrpSpPr>
            <a:grpSpLocks/>
          </p:cNvGrpSpPr>
          <p:nvPr/>
        </p:nvGrpSpPr>
        <p:grpSpPr bwMode="auto">
          <a:xfrm>
            <a:off x="970486" y="2415868"/>
            <a:ext cx="2170926" cy="415498"/>
            <a:chOff x="1294606" y="2176096"/>
            <a:chExt cx="2893606" cy="415167"/>
          </a:xfrm>
        </p:grpSpPr>
        <p:sp>
          <p:nvSpPr>
            <p:cNvPr id="14349" name="矩形 9"/>
            <p:cNvSpPr>
              <a:spLocks noChangeArrowheads="1"/>
            </p:cNvSpPr>
            <p:nvPr/>
          </p:nvSpPr>
          <p:spPr bwMode="auto">
            <a:xfrm>
              <a:off x="1429400" y="2176096"/>
              <a:ext cx="2758812" cy="41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领导人民做什么</a:t>
              </a:r>
            </a:p>
          </p:txBody>
        </p:sp>
        <p:sp>
          <p:nvSpPr>
            <p:cNvPr id="14350" name="矩形 10"/>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grpSp>
        <p:nvGrpSpPr>
          <p:cNvPr id="14345" name="组合 12"/>
          <p:cNvGrpSpPr>
            <a:grpSpLocks/>
          </p:cNvGrpSpPr>
          <p:nvPr/>
        </p:nvGrpSpPr>
        <p:grpSpPr bwMode="auto">
          <a:xfrm>
            <a:off x="970486" y="4052648"/>
            <a:ext cx="1901678" cy="415498"/>
            <a:chOff x="1294606" y="2176096"/>
            <a:chExt cx="2533325" cy="416759"/>
          </a:xfrm>
        </p:grpSpPr>
        <p:sp>
          <p:nvSpPr>
            <p:cNvPr id="14347" name="矩形 13"/>
            <p:cNvSpPr>
              <a:spLocks noChangeArrowheads="1"/>
            </p:cNvSpPr>
            <p:nvPr/>
          </p:nvSpPr>
          <p:spPr bwMode="auto">
            <a:xfrm>
              <a:off x="1429400" y="2176096"/>
              <a:ext cx="2398531" cy="416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a:solidFill>
                    <a:srgbClr val="FF0000"/>
                  </a:solidFill>
                </a:rPr>
                <a:t>党建基本要求</a:t>
              </a:r>
            </a:p>
          </p:txBody>
        </p:sp>
        <p:sp>
          <p:nvSpPr>
            <p:cNvPr id="14348" name="矩形 14"/>
            <p:cNvSpPr>
              <a:spLocks noChangeArrowheads="1"/>
            </p:cNvSpPr>
            <p:nvPr/>
          </p:nvSpPr>
          <p:spPr bwMode="auto">
            <a:xfrm>
              <a:off x="1294606" y="2193345"/>
              <a:ext cx="762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endParaRPr lang="zh-CN" altLang="en-US"/>
            </a:p>
          </p:txBody>
        </p:sp>
      </p:grpSp>
      <p:sp>
        <p:nvSpPr>
          <p:cNvPr id="16" name="Rectangle 24"/>
          <p:cNvSpPr>
            <a:spLocks noChangeArrowheads="1"/>
          </p:cNvSpPr>
          <p:nvPr/>
        </p:nvSpPr>
        <p:spPr bwMode="auto">
          <a:xfrm>
            <a:off x="856171" y="4536677"/>
            <a:ext cx="7430467" cy="908547"/>
          </a:xfrm>
          <a:prstGeom prst="rect">
            <a:avLst/>
          </a:prstGeom>
          <a:noFill/>
          <a:ln w="9525">
            <a:noFill/>
            <a:miter lim="800000"/>
            <a:headEnd/>
            <a:tailEnd/>
          </a:ln>
        </p:spPr>
        <p:txBody>
          <a:bodyPr lIns="76800" tIns="38400" rIns="76800" bIns="38400" anchor="ctr">
            <a:spAutoFit/>
          </a:bodyPr>
          <a:lstStyle/>
          <a:p>
            <a:pPr eaLnBrk="1" hangingPunct="1">
              <a:lnSpc>
                <a:spcPct val="150000"/>
              </a:lnSpc>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坚持党的基本路线 ；坚持解放思想，实事求是，与时俱进，求真务实 ；坚持全心全意为人民服务 ；坚持民主集中制。</a:t>
            </a:r>
          </a:p>
        </p:txBody>
      </p:sp>
      <p:sp>
        <p:nvSpPr>
          <p:cNvPr id="15" name="矩形 38"/>
          <p:cNvSpPr>
            <a:spLocks noChangeArrowheads="1"/>
          </p:cNvSpPr>
          <p:nvPr/>
        </p:nvSpPr>
        <p:spPr bwMode="auto">
          <a:xfrm>
            <a:off x="835928" y="684055"/>
            <a:ext cx="1163392" cy="1066553"/>
          </a:xfrm>
          <a:prstGeom prst="rect">
            <a:avLst/>
          </a:prstGeom>
          <a:solidFill>
            <a:srgbClr val="FF0000"/>
          </a:solidFill>
          <a:ln w="38100" algn="ctr">
            <a:solidFill>
              <a:srgbClr val="FF0000"/>
            </a:solidFill>
            <a:miter lim="800000"/>
            <a:headEnd/>
            <a:tailEnd/>
          </a:ln>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7" name="矩形 30"/>
          <p:cNvSpPr>
            <a:spLocks noChangeArrowheads="1"/>
          </p:cNvSpPr>
          <p:nvPr/>
        </p:nvSpPr>
        <p:spPr bwMode="auto">
          <a:xfrm>
            <a:off x="2170792" y="991959"/>
            <a:ext cx="225632" cy="385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800" tIns="38400" rIns="76800" bIns="38400">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000" dirty="0" smtClean="0">
                <a:solidFill>
                  <a:srgbClr val="FF0000"/>
                </a:solidFill>
              </a:rPr>
              <a:t> </a:t>
            </a:r>
            <a:endParaRPr lang="zh-CN" altLang="en-US" sz="2000" dirty="0">
              <a:solidFill>
                <a:srgbClr val="FF0000"/>
              </a:solidFill>
            </a:endParaRPr>
          </a:p>
        </p:txBody>
      </p:sp>
      <p:sp>
        <p:nvSpPr>
          <p:cNvPr id="18" name="矩形 38"/>
          <p:cNvSpPr>
            <a:spLocks noChangeArrowheads="1"/>
          </p:cNvSpPr>
          <p:nvPr/>
        </p:nvSpPr>
        <p:spPr bwMode="auto">
          <a:xfrm>
            <a:off x="1999320" y="684055"/>
            <a:ext cx="6115846" cy="106655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76800" tIns="38400" rIns="76800" bIns="38400" anchor="ct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algn="ctr" eaLnBrk="1" hangingPunct="1"/>
            <a:endParaRPr lang="zh-CN" altLang="en-US" sz="1500" b="0">
              <a:solidFill>
                <a:srgbClr val="FFFFFF"/>
              </a:solidFill>
              <a:latin typeface="微软雅黑" pitchFamily="34" charset="-122"/>
            </a:endParaRPr>
          </a:p>
        </p:txBody>
      </p:sp>
      <p:sp>
        <p:nvSpPr>
          <p:cNvPr id="19" name="Rectangle 18"/>
          <p:cNvSpPr>
            <a:spLocks noChangeArrowheads="1"/>
          </p:cNvSpPr>
          <p:nvPr/>
        </p:nvSpPr>
        <p:spPr bwMode="auto">
          <a:xfrm>
            <a:off x="1157438" y="744496"/>
            <a:ext cx="614442" cy="93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00" tIns="38400" rIns="76800" bIns="38400" anchor="ctr">
            <a:spAutoFit/>
          </a:bodyPr>
          <a:lstStyle>
            <a:lvl1pPr>
              <a:defRPr sz="2100" b="1">
                <a:solidFill>
                  <a:schemeClr val="tx1"/>
                </a:solidFill>
                <a:latin typeface="Arial" charset="0"/>
                <a:ea typeface="微软雅黑" pitchFamily="34" charset="-122"/>
              </a:defRPr>
            </a:lvl1pPr>
            <a:lvl2pPr marL="742950" indent="-285750">
              <a:defRPr sz="2100" b="1">
                <a:solidFill>
                  <a:schemeClr val="tx1"/>
                </a:solidFill>
                <a:latin typeface="Arial" charset="0"/>
                <a:ea typeface="微软雅黑" pitchFamily="34" charset="-122"/>
              </a:defRPr>
            </a:lvl2pPr>
            <a:lvl3pPr marL="1143000" indent="-228600">
              <a:defRPr sz="2100" b="1">
                <a:solidFill>
                  <a:schemeClr val="tx1"/>
                </a:solidFill>
                <a:latin typeface="Arial" charset="0"/>
                <a:ea typeface="微软雅黑" pitchFamily="34" charset="-122"/>
              </a:defRPr>
            </a:lvl3pPr>
            <a:lvl4pPr marL="1600200" indent="-228600">
              <a:defRPr sz="2100" b="1">
                <a:solidFill>
                  <a:schemeClr val="tx1"/>
                </a:solidFill>
                <a:latin typeface="Arial" charset="0"/>
                <a:ea typeface="微软雅黑" pitchFamily="34" charset="-122"/>
              </a:defRPr>
            </a:lvl4pPr>
            <a:lvl5pPr marL="2057400" indent="-228600">
              <a:defRPr sz="2100" b="1">
                <a:solidFill>
                  <a:schemeClr val="tx1"/>
                </a:solidFill>
                <a:latin typeface="Arial" charset="0"/>
                <a:ea typeface="微软雅黑" pitchFamily="34" charset="-122"/>
              </a:defRPr>
            </a:lvl5pPr>
            <a:lvl6pPr marL="2514600" indent="-228600" eaLnBrk="0" fontAlgn="base" hangingPunct="0">
              <a:spcBef>
                <a:spcPct val="0"/>
              </a:spcBef>
              <a:spcAft>
                <a:spcPct val="0"/>
              </a:spcAft>
              <a:defRPr sz="2100" b="1">
                <a:solidFill>
                  <a:schemeClr val="tx1"/>
                </a:solidFill>
                <a:latin typeface="Arial" charset="0"/>
                <a:ea typeface="微软雅黑" pitchFamily="34" charset="-122"/>
              </a:defRPr>
            </a:lvl6pPr>
            <a:lvl7pPr marL="2971800" indent="-228600" eaLnBrk="0" fontAlgn="base" hangingPunct="0">
              <a:spcBef>
                <a:spcPct val="0"/>
              </a:spcBef>
              <a:spcAft>
                <a:spcPct val="0"/>
              </a:spcAft>
              <a:defRPr sz="2100" b="1">
                <a:solidFill>
                  <a:schemeClr val="tx1"/>
                </a:solidFill>
                <a:latin typeface="Arial" charset="0"/>
                <a:ea typeface="微软雅黑" pitchFamily="34" charset="-122"/>
              </a:defRPr>
            </a:lvl7pPr>
            <a:lvl8pPr marL="3429000" indent="-228600" eaLnBrk="0" fontAlgn="base" hangingPunct="0">
              <a:spcBef>
                <a:spcPct val="0"/>
              </a:spcBef>
              <a:spcAft>
                <a:spcPct val="0"/>
              </a:spcAft>
              <a:defRPr sz="2100" b="1">
                <a:solidFill>
                  <a:schemeClr val="tx1"/>
                </a:solidFill>
                <a:latin typeface="Arial" charset="0"/>
                <a:ea typeface="微软雅黑" pitchFamily="34" charset="-122"/>
              </a:defRPr>
            </a:lvl8pPr>
            <a:lvl9pPr marL="3886200" indent="-228600" eaLnBrk="0" fontAlgn="base" hangingPunct="0">
              <a:spcBef>
                <a:spcPct val="0"/>
              </a:spcBef>
              <a:spcAft>
                <a:spcPct val="0"/>
              </a:spcAft>
              <a:defRPr sz="2100" b="1">
                <a:solidFill>
                  <a:schemeClr val="tx1"/>
                </a:solidFill>
                <a:latin typeface="Arial" charset="0"/>
                <a:ea typeface="微软雅黑" pitchFamily="34" charset="-122"/>
              </a:defRPr>
            </a:lvl9pPr>
          </a:lstStyle>
          <a:p>
            <a:pPr eaLnBrk="1" hangingPunct="1"/>
            <a:r>
              <a:rPr lang="zh-CN" altLang="en-US" sz="2800" dirty="0" smtClean="0">
                <a:solidFill>
                  <a:schemeClr val="bg1"/>
                </a:solidFill>
                <a:latin typeface="微软雅黑" pitchFamily="34" charset="-122"/>
              </a:rPr>
              <a:t>党章</a:t>
            </a:r>
            <a:endParaRPr lang="zh-CN" altLang="en-US" sz="2800" dirty="0">
              <a:solidFill>
                <a:schemeClr val="bg1"/>
              </a:solidFill>
              <a:latin typeface="微软雅黑" pitchFamily="34" charset="-122"/>
            </a:endParaRPr>
          </a:p>
        </p:txBody>
      </p:sp>
      <p:sp>
        <p:nvSpPr>
          <p:cNvPr id="20" name="TextBox 19"/>
          <p:cNvSpPr txBox="1"/>
          <p:nvPr/>
        </p:nvSpPr>
        <p:spPr>
          <a:xfrm>
            <a:off x="-108520" y="620688"/>
            <a:ext cx="944448" cy="1169551"/>
          </a:xfrm>
          <a:prstGeom prst="rect">
            <a:avLst/>
          </a:prstGeom>
          <a:noFill/>
        </p:spPr>
        <p:txBody>
          <a:bodyPr wrap="square" rtlCol="0">
            <a:spAutoFit/>
          </a:bodyPr>
          <a:lstStyle/>
          <a:p>
            <a:r>
              <a:rPr lang="zh-CN" altLang="en-US" sz="7000" b="1" dirty="0" smtClean="0">
                <a:solidFill>
                  <a:srgbClr val="FF0000"/>
                </a:solidFill>
                <a:latin typeface="微软雅黑" panose="020B0503020204020204" pitchFamily="34" charset="-122"/>
                <a:ea typeface="微软雅黑" panose="020B0503020204020204" pitchFamily="34" charset="-122"/>
              </a:rPr>
              <a:t>学</a:t>
            </a:r>
            <a:endParaRPr lang="zh-CN" altLang="en-US" sz="70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068962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3051</Words>
  <Application>Microsoft Office PowerPoint</Application>
  <PresentationFormat>全屏显示(4:3)</PresentationFormat>
  <Paragraphs>348</Paragraphs>
  <Slides>37</Slides>
  <Notes>0</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陈丹丹</dc:creator>
  <cp:lastModifiedBy>陈丹丹</cp:lastModifiedBy>
  <cp:revision>41</cp:revision>
  <dcterms:created xsi:type="dcterms:W3CDTF">2016-06-29T05:36:27Z</dcterms:created>
  <dcterms:modified xsi:type="dcterms:W3CDTF">2016-08-09T07:31:55Z</dcterms:modified>
</cp:coreProperties>
</file>